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17" r:id="rId2"/>
    <p:sldId id="288" r:id="rId3"/>
    <p:sldId id="418" r:id="rId4"/>
    <p:sldId id="419" r:id="rId5"/>
    <p:sldId id="420" r:id="rId6"/>
    <p:sldId id="421" r:id="rId7"/>
    <p:sldId id="424" r:id="rId8"/>
    <p:sldId id="422" r:id="rId9"/>
    <p:sldId id="423" r:id="rId10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00"/>
    <a:srgbClr val="00FFFF"/>
    <a:srgbClr val="FF9933"/>
    <a:srgbClr val="99FF99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13" autoAdjust="0"/>
  </p:normalViewPr>
  <p:slideViewPr>
    <p:cSldViewPr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405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0F04F4E-FEFC-8857-F7F0-B26112A446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D655AB-2815-237A-4BF6-C0690D47A4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D1034E-1CB1-4033-B9B5-0135735E066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4011FB-D4C9-349D-79C3-2B9E82682A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5FD31B-031B-AE76-1D3E-029C0564B7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BE99A-3E28-40D6-B22E-BFAF0D6F5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856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52B35-19A4-4611-99E9-106A1EA30726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92296-64FC-46A9-BF5B-4211994865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59813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099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4361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9354" y="93127"/>
            <a:ext cx="910086" cy="334883"/>
          </a:xfrm>
          <a:prstGeom prst="rect">
            <a:avLst/>
          </a:prstGeom>
        </p:spPr>
      </p:pic>
      <p:sp>
        <p:nvSpPr>
          <p:cNvPr id="24" name="TextBox 23"/>
          <p:cNvSpPr txBox="1"/>
          <p:nvPr userDrawn="1"/>
        </p:nvSpPr>
        <p:spPr>
          <a:xfrm>
            <a:off x="2518880" y="93127"/>
            <a:ext cx="7154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ЗӨВЛӨХ / ТЭРГҮҮЛЭХ ЗЭРЭГ СУНГАХ МЭРГЭЖИЛТНИЙ ТАЙЛАН</a:t>
            </a:r>
            <a:endPara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/>
          <p:cNvCxnSpPr/>
          <p:nvPr userDrawn="1"/>
        </p:nvCxnSpPr>
        <p:spPr>
          <a:xfrm>
            <a:off x="0" y="6629400"/>
            <a:ext cx="12192000" cy="1588"/>
          </a:xfrm>
          <a:prstGeom prst="line">
            <a:avLst/>
          </a:prstGeom>
          <a:ln w="57150" cmpd="thickThin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 userDrawn="1"/>
        </p:nvCxnSpPr>
        <p:spPr>
          <a:xfrm>
            <a:off x="-1" y="556713"/>
            <a:ext cx="1219200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illaverde.mn/" TargetMode="External"/><Relationship Id="rId2" Type="http://schemas.openxmlformats.org/officeDocument/2006/relationships/hyperlink" Target="https://nczd.gov.mn/wp-content/uploads/2022/03/UAZ_NTsogbadrakh_2022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885950" y="1600200"/>
            <a:ext cx="8420100" cy="20574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mn-MN" sz="3600" b="1" dirty="0">
                <a:solidFill>
                  <a:srgbClr val="0033CC"/>
                </a:solidFill>
                <a:latin typeface="Arial" pitchFamily="34" charset="0"/>
                <a:ea typeface="+mj-ea"/>
                <a:cs typeface="Arial" pitchFamily="34" charset="0"/>
              </a:rPr>
              <a:t>ЗӨВЛӨХ 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(</a:t>
            </a:r>
            <a:r>
              <a:rPr lang="mn-MN" sz="16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АРХИТЕКТОР, ЭСВЭЛ ТЭРГҮҮЛЭХ ТӨСӨВЧИН ГЭХ МЭТЭЭР ӨӨРИЙН ХАМААРАХ БАЙДЛААР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)</a:t>
            </a:r>
            <a:r>
              <a:rPr lang="mn-MN" sz="16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mn-MN" sz="3600" b="1" dirty="0">
                <a:solidFill>
                  <a:srgbClr val="0033CC"/>
                </a:solidFill>
                <a:latin typeface="Arial" pitchFamily="34" charset="0"/>
                <a:ea typeface="+mj-ea"/>
                <a:cs typeface="Arial" pitchFamily="34" charset="0"/>
              </a:rPr>
              <a:t>ИНЖЕНЕРИЙН ЗЭРЭГ СУНГАХ БҮТЭЭЛИЙН ТАЙЛАН </a:t>
            </a:r>
            <a:endParaRPr lang="en-US" sz="3600" b="1" dirty="0">
              <a:solidFill>
                <a:srgbClr val="0033CC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9A0314-3BA0-87BA-C872-B89B1B672889}"/>
              </a:ext>
            </a:extLst>
          </p:cNvPr>
          <p:cNvSpPr txBox="1"/>
          <p:nvPr/>
        </p:nvSpPr>
        <p:spPr>
          <a:xfrm>
            <a:off x="2438400" y="3429000"/>
            <a:ext cx="7467600" cy="1443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mn-MN" sz="1200" dirty="0">
                <a:latin typeface="Arial" panose="020B0604020202020204" pitchFamily="34" charset="0"/>
                <a:cs typeface="Arial" panose="020B0604020202020204" pitchFamily="34" charset="0"/>
              </a:rPr>
              <a:t>ТАЙЛАН ХАМГААЛАГЧ:  </a:t>
            </a:r>
          </a:p>
          <a:p>
            <a:pPr>
              <a:lnSpc>
                <a:spcPct val="150000"/>
              </a:lnSpc>
            </a:pPr>
            <a:endParaRPr lang="mn-MN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mn-MN" sz="1200" dirty="0">
                <a:latin typeface="Arial" panose="020B0604020202020204" pitchFamily="34" charset="0"/>
                <a:cs typeface="Arial" panose="020B0604020202020204" pitchFamily="34" charset="0"/>
              </a:rPr>
              <a:t>ОВОГ, НЭР: </a:t>
            </a:r>
          </a:p>
          <a:p>
            <a:pPr>
              <a:lnSpc>
                <a:spcPct val="150000"/>
              </a:lnSpc>
            </a:pPr>
            <a:r>
              <a:rPr lang="mn-MN" sz="1200" dirty="0">
                <a:latin typeface="Arial" panose="020B0604020202020204" pitchFamily="34" charset="0"/>
                <a:cs typeface="Arial" panose="020B0604020202020204" pitchFamily="34" charset="0"/>
              </a:rPr>
              <a:t>МЭРГЭШЛИЙН ХҮРЭЭ:</a:t>
            </a:r>
          </a:p>
          <a:p>
            <a:pPr>
              <a:lnSpc>
                <a:spcPct val="150000"/>
              </a:lnSpc>
            </a:pPr>
            <a:r>
              <a:rPr lang="mn-MN" sz="1200" dirty="0">
                <a:latin typeface="Arial" panose="020B0604020202020204" pitchFamily="34" charset="0"/>
                <a:cs typeface="Arial" panose="020B0604020202020204" pitchFamily="34" charset="0"/>
              </a:rPr>
              <a:t>АЖИЛ, АЛБАН ТУШААЛ: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5D2CFD-0D2F-D266-4B41-F2EDD24FCA54}"/>
              </a:ext>
            </a:extLst>
          </p:cNvPr>
          <p:cNvSpPr txBox="1"/>
          <p:nvPr/>
        </p:nvSpPr>
        <p:spPr>
          <a:xfrm>
            <a:off x="4419600" y="6030284"/>
            <a:ext cx="449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200" dirty="0">
                <a:latin typeface="Arial" panose="020B0604020202020204" pitchFamily="34" charset="0"/>
                <a:cs typeface="Arial" panose="020B0604020202020204" pitchFamily="34" charset="0"/>
              </a:rPr>
              <a:t>2025 ОНЫ ... ДУГААР САРЫН .... ӨДӨР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259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AC26C5-6D65-1398-3156-831518FC14E5}"/>
              </a:ext>
            </a:extLst>
          </p:cNvPr>
          <p:cNvSpPr txBox="1"/>
          <p:nvPr/>
        </p:nvSpPr>
        <p:spPr>
          <a:xfrm>
            <a:off x="2362200" y="1143000"/>
            <a:ext cx="7086600" cy="1985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АГУУЛГА:</a:t>
            </a:r>
          </a:p>
          <a:p>
            <a:endParaRPr lang="mn-MN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mn-MN" sz="1600" dirty="0">
                <a:latin typeface="Arial" panose="020B0604020202020204" pitchFamily="34" charset="0"/>
                <a:cs typeface="Arial" panose="020B0604020202020204" pitchFamily="34" charset="0"/>
              </a:rPr>
              <a:t>ХУВИЙН ТОВЧ ТАНИЛЦУУЛГА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mn-MN" sz="1600" dirty="0">
                <a:latin typeface="Arial" panose="020B0604020202020204" pitchFamily="34" charset="0"/>
                <a:cs typeface="Arial" panose="020B0604020202020204" pitchFamily="34" charset="0"/>
              </a:rPr>
              <a:t>БҮТЭЭЛИЙН ТАЙЛАН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mn-MN" sz="1600" dirty="0">
                <a:latin typeface="Arial" panose="020B0604020202020204" pitchFamily="34" charset="0"/>
                <a:cs typeface="Arial" panose="020B0604020202020204" pitchFamily="34" charset="0"/>
              </a:rPr>
              <a:t>ДҮГНЭЛТ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158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FFCDDE-50D7-8AAE-97A9-EB0627B3CA61}"/>
              </a:ext>
            </a:extLst>
          </p:cNvPr>
          <p:cNvSpPr txBox="1"/>
          <p:nvPr/>
        </p:nvSpPr>
        <p:spPr>
          <a:xfrm>
            <a:off x="1676400" y="882134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НЭГ. ХУВИЙН ТОВЧ ТАНИЛЦУУЛГА</a:t>
            </a:r>
            <a:endParaRPr lang="en-U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29843B-C19F-78E0-B51A-5FAAEE13847B}"/>
              </a:ext>
            </a:extLst>
          </p:cNvPr>
          <p:cNvSpPr txBox="1"/>
          <p:nvPr/>
        </p:nvSpPr>
        <p:spPr>
          <a:xfrm>
            <a:off x="1828800" y="1218809"/>
            <a:ext cx="8534400" cy="1668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Овог, нэр: 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Мэргэжил: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Ажиллаж буй албан газрын нэр, албан тушаал: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Мэргэшлийн зэрэг.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Ажил эрхлэлт: /хүснэгтээр/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400CA8B-3017-9D3A-5750-4F2FAECB29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922863"/>
              </p:ext>
            </p:extLst>
          </p:nvPr>
        </p:nvGraphicFramePr>
        <p:xfrm>
          <a:off x="1905000" y="3124200"/>
          <a:ext cx="8534400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744">
                  <a:extLst>
                    <a:ext uri="{9D8B030D-6E8A-4147-A177-3AD203B41FA5}">
                      <a16:colId xmlns:a16="http://schemas.microsoft.com/office/drawing/2014/main" val="3211985742"/>
                    </a:ext>
                  </a:extLst>
                </a:gridCol>
                <a:gridCol w="2344056">
                  <a:extLst>
                    <a:ext uri="{9D8B030D-6E8A-4147-A177-3AD203B41FA5}">
                      <a16:colId xmlns:a16="http://schemas.microsoft.com/office/drawing/2014/main" val="470321636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073559257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813011589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1538367319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527797629"/>
                    </a:ext>
                  </a:extLst>
                </a:gridCol>
              </a:tblGrid>
              <a:tr h="337820">
                <a:tc rowSpan="2"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Байгууллагын нэр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Албан тушаал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Огноо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Өөрчлөгдсөн шалтгаан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000584"/>
                  </a:ext>
                </a:extLst>
              </a:tr>
              <a:tr h="337820">
                <a:tc vMerge="1"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Ажилд орсон</a:t>
                      </a:r>
                      <a:endParaRPr lang="en-US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Ажлаас гарсан</a:t>
                      </a:r>
                      <a:endParaRPr lang="en-US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486621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0126362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208199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056904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062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993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4B2B26A-53FD-4EA0-558B-83D6C7076A1B}"/>
              </a:ext>
            </a:extLst>
          </p:cNvPr>
          <p:cNvSpPr txBox="1"/>
          <p:nvPr/>
        </p:nvSpPr>
        <p:spPr>
          <a:xfrm>
            <a:off x="1524000" y="741480"/>
            <a:ext cx="746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6. Ажил байдлын замнал болон мэргэжил дээшлүүлсэн байдал: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016ACDA-AF98-8840-8AA6-C333483FAAE0}"/>
              </a:ext>
            </a:extLst>
          </p:cNvPr>
          <p:cNvGrpSpPr/>
          <p:nvPr/>
        </p:nvGrpSpPr>
        <p:grpSpPr>
          <a:xfrm>
            <a:off x="1801101" y="1076716"/>
            <a:ext cx="8666526" cy="3239100"/>
            <a:chOff x="-39641" y="2852595"/>
            <a:chExt cx="9091163" cy="283468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A38FF13-8163-95BC-7953-8510848D6584}"/>
                </a:ext>
              </a:extLst>
            </p:cNvPr>
            <p:cNvSpPr/>
            <p:nvPr/>
          </p:nvSpPr>
          <p:spPr>
            <a:xfrm>
              <a:off x="-39641" y="2852595"/>
              <a:ext cx="8950960" cy="404024"/>
            </a:xfrm>
            <a:prstGeom prst="rect">
              <a:avLst/>
            </a:prstGeom>
            <a:solidFill>
              <a:srgbClr val="FFFF00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mn-MN" sz="2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endPara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Down Arrow 34">
              <a:extLst>
                <a:ext uri="{FF2B5EF4-FFF2-40B4-BE49-F238E27FC236}">
                  <a16:creationId xmlns:a16="http://schemas.microsoft.com/office/drawing/2014/main" id="{04F3DC06-897D-2811-6939-73C73482DE8F}"/>
                </a:ext>
              </a:extLst>
            </p:cNvPr>
            <p:cNvSpPr/>
            <p:nvPr/>
          </p:nvSpPr>
          <p:spPr>
            <a:xfrm>
              <a:off x="204608" y="3322621"/>
              <a:ext cx="544508" cy="342400"/>
            </a:xfrm>
            <a:prstGeom prst="downArrow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EF08BF2-ECC0-ADBD-EA37-170B5C71650E}"/>
                </a:ext>
              </a:extLst>
            </p:cNvPr>
            <p:cNvSpPr/>
            <p:nvPr/>
          </p:nvSpPr>
          <p:spPr>
            <a:xfrm>
              <a:off x="-18404" y="3701946"/>
              <a:ext cx="8950960" cy="404024"/>
            </a:xfrm>
            <a:prstGeom prst="rect">
              <a:avLst/>
            </a:prstGeom>
            <a:solidFill>
              <a:srgbClr val="FFFF00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mn-MN" sz="2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mn-MN" sz="1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2017 онд </a:t>
              </a:r>
              <a:r>
                <a:rPr lang="mn-MN" sz="14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мэргэшсэн зэрэг СУНГАСАН </a:t>
              </a:r>
              <a:endPara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Down Arrow 36">
              <a:extLst>
                <a:ext uri="{FF2B5EF4-FFF2-40B4-BE49-F238E27FC236}">
                  <a16:creationId xmlns:a16="http://schemas.microsoft.com/office/drawing/2014/main" id="{98A7CA9A-37A8-983E-8B89-17E4514DDAE1}"/>
                </a:ext>
              </a:extLst>
            </p:cNvPr>
            <p:cNvSpPr/>
            <p:nvPr/>
          </p:nvSpPr>
          <p:spPr>
            <a:xfrm>
              <a:off x="204606" y="4133823"/>
              <a:ext cx="544508" cy="342400"/>
            </a:xfrm>
            <a:prstGeom prst="downArrow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064C29D-2632-265F-B54A-B6D6BB9FFB4F}"/>
                </a:ext>
              </a:extLst>
            </p:cNvPr>
            <p:cNvSpPr/>
            <p:nvPr/>
          </p:nvSpPr>
          <p:spPr>
            <a:xfrm>
              <a:off x="-18404" y="4476224"/>
              <a:ext cx="8950960" cy="404024"/>
            </a:xfrm>
            <a:prstGeom prst="rect">
              <a:avLst/>
            </a:prstGeom>
            <a:solidFill>
              <a:srgbClr val="FFFF00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mn-MN" sz="2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mn-MN" sz="1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2020 онд </a:t>
              </a:r>
              <a:r>
                <a:rPr lang="mn-MN" sz="14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мэргэшсэн зэрэг </a:t>
              </a:r>
              <a:r>
                <a:rPr lang="mn-MN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СУНГАСАН хугацаагүй</a:t>
              </a:r>
              <a:endPara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1DCE723-4017-4087-738E-1EE25163811F}"/>
                </a:ext>
              </a:extLst>
            </p:cNvPr>
            <p:cNvSpPr/>
            <p:nvPr/>
          </p:nvSpPr>
          <p:spPr>
            <a:xfrm>
              <a:off x="1083878" y="3354210"/>
              <a:ext cx="7967644" cy="2424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mn-MN" sz="12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жил</a:t>
              </a:r>
              <a:r>
                <a:rPr lang="mn-MN" sz="12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“</a:t>
              </a:r>
              <a:r>
                <a:rPr lang="mn-MN" sz="1200" dirty="0">
                  <a:latin typeface="Arial" panose="020B0604020202020204" pitchFamily="34" charset="0"/>
                  <a:cs typeface="Arial" panose="020B0604020202020204" pitchFamily="34" charset="0"/>
                </a:rPr>
                <a:t>................</a:t>
              </a:r>
              <a:r>
                <a:rPr lang="mn-MN" sz="12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” ХХК гэх мэт ажилласан байгууллагуудыг бичих</a:t>
              </a:r>
              <a:endParaRPr lang="en-US" sz="12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Down Arrow 40">
              <a:extLst>
                <a:ext uri="{FF2B5EF4-FFF2-40B4-BE49-F238E27FC236}">
                  <a16:creationId xmlns:a16="http://schemas.microsoft.com/office/drawing/2014/main" id="{24D54322-454F-C17F-83D2-B06335FB56D3}"/>
                </a:ext>
              </a:extLst>
            </p:cNvPr>
            <p:cNvSpPr/>
            <p:nvPr/>
          </p:nvSpPr>
          <p:spPr>
            <a:xfrm>
              <a:off x="191335" y="4929554"/>
              <a:ext cx="544508" cy="342400"/>
            </a:xfrm>
            <a:prstGeom prst="downArrow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40E7D7C-CB1E-07D5-F9B8-6DC397C7C67E}"/>
                </a:ext>
              </a:extLst>
            </p:cNvPr>
            <p:cNvSpPr/>
            <p:nvPr/>
          </p:nvSpPr>
          <p:spPr>
            <a:xfrm>
              <a:off x="-39641" y="5283252"/>
              <a:ext cx="8950960" cy="404024"/>
            </a:xfrm>
            <a:prstGeom prst="rect">
              <a:avLst/>
            </a:prstGeom>
            <a:solidFill>
              <a:srgbClr val="FFFF00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mn-MN" sz="2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mn-MN" sz="1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</a:t>
              </a:r>
              <a:r>
                <a:rPr lang="en-US" sz="1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mn-MN" sz="1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онд </a:t>
              </a:r>
              <a:r>
                <a:rPr lang="mn-MN" sz="14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Зөвлөх зэрэг </a:t>
              </a:r>
              <a:r>
                <a:rPr lang="mn-MN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ГОРИЛСОН </a:t>
              </a:r>
              <a:endParaRPr lang="en-US" sz="14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DC46E479-D664-0759-5F2C-5EE9B196FC5B}"/>
              </a:ext>
            </a:extLst>
          </p:cNvPr>
          <p:cNvSpPr txBox="1"/>
          <p:nvPr/>
        </p:nvSpPr>
        <p:spPr>
          <a:xfrm>
            <a:off x="5465328" y="6477001"/>
            <a:ext cx="4760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дахь сунгалтаа хийж байгаа бол сүүлийнхийг хасах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!!!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3240C58-3030-7EF7-5FDC-93E7CA8C1617}"/>
              </a:ext>
            </a:extLst>
          </p:cNvPr>
          <p:cNvSpPr/>
          <p:nvPr/>
        </p:nvSpPr>
        <p:spPr>
          <a:xfrm>
            <a:off x="2633472" y="5453060"/>
            <a:ext cx="3565446" cy="461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sz="12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Хамрагдсан мэргэшүүлэх сургалтын нэр эсвэл байгууллага, багц цагийн хэмжээг бичих</a:t>
            </a:r>
            <a:endParaRPr lang="en-US" sz="12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D195332-7738-7BAE-CED0-25BAB924502B}"/>
              </a:ext>
            </a:extLst>
          </p:cNvPr>
          <p:cNvSpPr/>
          <p:nvPr/>
        </p:nvSpPr>
        <p:spPr>
          <a:xfrm>
            <a:off x="2718635" y="2591500"/>
            <a:ext cx="766981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жил</a:t>
            </a:r>
            <a:r>
              <a:rPr lang="mn-MN" sz="12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mn-MN" sz="1200" dirty="0">
                <a:latin typeface="Arial" panose="020B0604020202020204" pitchFamily="34" charset="0"/>
                <a:cs typeface="Arial" panose="020B0604020202020204" pitchFamily="34" charset="0"/>
              </a:rPr>
              <a:t>................</a:t>
            </a:r>
            <a:r>
              <a:rPr lang="mn-MN" sz="12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ХХК гэх мэт ажилласан байгууллагуудыг бичих</a:t>
            </a:r>
            <a:endParaRPr lang="en-US" sz="12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4861FC5-C143-6DD6-23A3-DCEB48513BF8}"/>
              </a:ext>
            </a:extLst>
          </p:cNvPr>
          <p:cNvSpPr/>
          <p:nvPr/>
        </p:nvSpPr>
        <p:spPr>
          <a:xfrm>
            <a:off x="2721684" y="3476544"/>
            <a:ext cx="77913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жил</a:t>
            </a:r>
            <a:r>
              <a:rPr lang="mn-MN" sz="12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mn-MN" sz="1200" dirty="0">
                <a:latin typeface="Arial" panose="020B0604020202020204" pitchFamily="34" charset="0"/>
                <a:cs typeface="Arial" panose="020B0604020202020204" pitchFamily="34" charset="0"/>
              </a:rPr>
              <a:t>................</a:t>
            </a:r>
            <a:r>
              <a:rPr lang="mn-MN" sz="12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ХХК гэх мэт ажилласан байгууллагуудыг бичих</a:t>
            </a:r>
            <a:endParaRPr lang="en-US" sz="12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3F05E-96BC-EA2F-9343-C07BF6FEC25F}"/>
              </a:ext>
            </a:extLst>
          </p:cNvPr>
          <p:cNvSpPr txBox="1"/>
          <p:nvPr/>
        </p:nvSpPr>
        <p:spPr>
          <a:xfrm>
            <a:off x="2621280" y="1164026"/>
            <a:ext cx="45902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n-MN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онд </a:t>
            </a:r>
            <a:r>
              <a:rPr lang="mn-MN" sz="14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мэргэшсэн зэрэг </a:t>
            </a: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ГОРИЛСОН</a:t>
            </a:r>
            <a:endParaRPr lang="en-US" sz="14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9F2CBBD-5525-92F8-A28A-183235163BFD}"/>
              </a:ext>
            </a:extLst>
          </p:cNvPr>
          <p:cNvSpPr/>
          <p:nvPr/>
        </p:nvSpPr>
        <p:spPr>
          <a:xfrm>
            <a:off x="1855575" y="4953435"/>
            <a:ext cx="8532872" cy="461666"/>
          </a:xfrm>
          <a:prstGeom prst="rect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mn-MN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mn-MN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mn-MN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онд </a:t>
            </a:r>
            <a:r>
              <a:rPr lang="mn-MN" sz="14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Зөвлөх зэрэг СУНГАСАН</a:t>
            </a:r>
            <a:r>
              <a:rPr lang="mn-MN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Down Arrow 40">
            <a:extLst>
              <a:ext uri="{FF2B5EF4-FFF2-40B4-BE49-F238E27FC236}">
                <a16:creationId xmlns:a16="http://schemas.microsoft.com/office/drawing/2014/main" id="{323751C3-303A-403F-359F-0A592774A29F}"/>
              </a:ext>
            </a:extLst>
          </p:cNvPr>
          <p:cNvSpPr/>
          <p:nvPr/>
        </p:nvSpPr>
        <p:spPr>
          <a:xfrm>
            <a:off x="2010466" y="4406363"/>
            <a:ext cx="519075" cy="391250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658A6FD-0A38-624E-2927-8E7CC8DBE0B3}"/>
              </a:ext>
            </a:extLst>
          </p:cNvPr>
          <p:cNvSpPr/>
          <p:nvPr/>
        </p:nvSpPr>
        <p:spPr>
          <a:xfrm>
            <a:off x="6386114" y="4423606"/>
            <a:ext cx="41269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mn-MN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жил</a:t>
            </a:r>
            <a:r>
              <a:rPr lang="mn-MN" sz="12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mn-MN" sz="1200" dirty="0">
                <a:latin typeface="Arial" panose="020B0604020202020204" pitchFamily="34" charset="0"/>
                <a:cs typeface="Arial" panose="020B0604020202020204" pitchFamily="34" charset="0"/>
              </a:rPr>
              <a:t>................</a:t>
            </a:r>
            <a:r>
              <a:rPr lang="mn-MN" sz="12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ХХК гэх мэт ажилласан байгууллагуудыг бичих</a:t>
            </a:r>
            <a:endParaRPr lang="en-US" sz="12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E7B50F5-429D-4E25-C4F8-75552712087C}"/>
              </a:ext>
            </a:extLst>
          </p:cNvPr>
          <p:cNvSpPr/>
          <p:nvPr/>
        </p:nvSpPr>
        <p:spPr>
          <a:xfrm>
            <a:off x="1855575" y="5950857"/>
            <a:ext cx="8532872" cy="461666"/>
          </a:xfrm>
          <a:prstGeom prst="rect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mn-MN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mn-MN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mn-MN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онд </a:t>
            </a:r>
            <a:r>
              <a:rPr lang="mn-MN" sz="14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Зөвлөх зэрэг СУНГАСАН</a:t>
            </a:r>
            <a:r>
              <a:rPr lang="mn-MN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Down Arrow 40">
            <a:extLst>
              <a:ext uri="{FF2B5EF4-FFF2-40B4-BE49-F238E27FC236}">
                <a16:creationId xmlns:a16="http://schemas.microsoft.com/office/drawing/2014/main" id="{486DBF22-A2DC-4D47-1B40-543ECD79C088}"/>
              </a:ext>
            </a:extLst>
          </p:cNvPr>
          <p:cNvSpPr/>
          <p:nvPr/>
        </p:nvSpPr>
        <p:spPr>
          <a:xfrm>
            <a:off x="2021288" y="5505437"/>
            <a:ext cx="519075" cy="391250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3A02BAA-2EBD-626B-F090-E364303D5283}"/>
              </a:ext>
            </a:extLst>
          </p:cNvPr>
          <p:cNvSpPr/>
          <p:nvPr/>
        </p:nvSpPr>
        <p:spPr>
          <a:xfrm>
            <a:off x="2696384" y="4416425"/>
            <a:ext cx="3565446" cy="461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sz="12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Хамрагдсан мэргэшүүлэх сургалтын нэр эсвэл байгууллага, багц цагийн хэмжээг бичих</a:t>
            </a:r>
            <a:endParaRPr lang="en-US" sz="12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366F50B-191B-8CD1-07C4-9B0646FA798D}"/>
              </a:ext>
            </a:extLst>
          </p:cNvPr>
          <p:cNvSpPr/>
          <p:nvPr/>
        </p:nvSpPr>
        <p:spPr>
          <a:xfrm>
            <a:off x="6538012" y="5499500"/>
            <a:ext cx="41269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mn-MN" sz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жил</a:t>
            </a:r>
            <a:r>
              <a:rPr lang="mn-MN" sz="12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mn-MN" sz="1200" dirty="0">
                <a:latin typeface="Arial" panose="020B0604020202020204" pitchFamily="34" charset="0"/>
                <a:cs typeface="Arial" panose="020B0604020202020204" pitchFamily="34" charset="0"/>
              </a:rPr>
              <a:t>................</a:t>
            </a:r>
            <a:r>
              <a:rPr lang="mn-MN" sz="12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ХХК гэх мэт ажилласан байгууллагуудыг бичих</a:t>
            </a:r>
            <a:endParaRPr lang="en-US" sz="12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807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99F3C0-86DC-47F1-FCD5-A798CD0283CC}"/>
              </a:ext>
            </a:extLst>
          </p:cNvPr>
          <p:cNvSpPr txBox="1"/>
          <p:nvPr/>
        </p:nvSpPr>
        <p:spPr>
          <a:xfrm>
            <a:off x="1676400" y="882134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ХОЁР. БҮТЭЭЛИЙН ТАЙЛАН</a:t>
            </a:r>
            <a:endParaRPr lang="en-U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2A7143-4C99-4F35-36B4-67B462BB20D6}"/>
              </a:ext>
            </a:extLst>
          </p:cNvPr>
          <p:cNvSpPr txBox="1"/>
          <p:nvPr/>
        </p:nvSpPr>
        <p:spPr>
          <a:xfrm>
            <a:off x="1676400" y="1251467"/>
            <a:ext cx="746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Тайлангийн хугацаанд хамаарах бүтээлийн жагсаалт: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1FC95FA-8E5F-7F77-4887-697578E4EE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884546"/>
              </p:ext>
            </p:extLst>
          </p:nvPr>
        </p:nvGraphicFramePr>
        <p:xfrm>
          <a:off x="1744666" y="1631685"/>
          <a:ext cx="8702669" cy="464902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{5202B0CA-FC54-4496-8BCA-5EF66A818D29}</a:tableStyleId>
              </a:tblPr>
              <a:tblGrid>
                <a:gridCol w="301377">
                  <a:extLst>
                    <a:ext uri="{9D8B030D-6E8A-4147-A177-3AD203B41FA5}">
                      <a16:colId xmlns:a16="http://schemas.microsoft.com/office/drawing/2014/main" val="21632923"/>
                    </a:ext>
                  </a:extLst>
                </a:gridCol>
                <a:gridCol w="2452649">
                  <a:extLst>
                    <a:ext uri="{9D8B030D-6E8A-4147-A177-3AD203B41FA5}">
                      <a16:colId xmlns:a16="http://schemas.microsoft.com/office/drawing/2014/main" val="286224796"/>
                    </a:ext>
                  </a:extLst>
                </a:gridCol>
                <a:gridCol w="766709">
                  <a:extLst>
                    <a:ext uri="{9D8B030D-6E8A-4147-A177-3AD203B41FA5}">
                      <a16:colId xmlns:a16="http://schemas.microsoft.com/office/drawing/2014/main" val="1189478794"/>
                    </a:ext>
                  </a:extLst>
                </a:gridCol>
                <a:gridCol w="1516400">
                  <a:extLst>
                    <a:ext uri="{9D8B030D-6E8A-4147-A177-3AD203B41FA5}">
                      <a16:colId xmlns:a16="http://schemas.microsoft.com/office/drawing/2014/main" val="135914831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904411508"/>
                    </a:ext>
                  </a:extLst>
                </a:gridCol>
                <a:gridCol w="2217734">
                  <a:extLst>
                    <a:ext uri="{9D8B030D-6E8A-4147-A177-3AD203B41FA5}">
                      <a16:colId xmlns:a16="http://schemas.microsoft.com/office/drawing/2014/main" val="3844879460"/>
                    </a:ext>
                  </a:extLst>
                </a:gridCol>
              </a:tblGrid>
              <a:tr h="603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Бүтээлийн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нэр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угацаа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аталгаажуулсан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байгууллага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албан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тушаалтан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Гүйцэтгэсэн үүрэг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Тайлбар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9884"/>
                  </a:ext>
                </a:extLst>
              </a:tr>
              <a:tr h="297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“</a:t>
                      </a: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ХХК-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ийн</a:t>
                      </a: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орон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барилга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ХХК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Төслийн удирдагч 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Ашиглалтанд орсон 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3550817"/>
                  </a:ext>
                </a:extLst>
              </a:tr>
              <a:tr h="297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ийн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Техникч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Ашиглалтанд орсон 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982632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ийн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Талбайн инженер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Ашиглалтанд орсон 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0896611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хороо, 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ХХК-ийн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 сууцны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ДХАС зураг боловсруулсан г.м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Ашиглалтанд</a:t>
                      </a:r>
                      <a:r>
                        <a:rPr lang="mn-MN" sz="1300" b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орсон 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8804017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хороо, 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ХХК-ийн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 сууцны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............................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2"/>
                        </a:rPr>
                        <a:t>Ашиглалтанд</a:t>
                      </a:r>
                      <a:r>
                        <a:rPr lang="mn-MN" sz="1300" b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2"/>
                        </a:rPr>
                        <a:t> орсон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54789"/>
                  </a:ext>
                </a:extLst>
              </a:tr>
              <a:tr h="603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ийн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............................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3"/>
                        </a:rPr>
                        <a:t>Баригдаж байгаа,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3"/>
                        </a:rPr>
                        <a:t>Удахгүй</a:t>
                      </a:r>
                      <a:r>
                        <a:rPr lang="mn-MN" sz="1300" b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3"/>
                        </a:rPr>
                        <a:t> комисс ажиллана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5596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7191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6F164E9-73CD-E2AD-59F1-A5C1084AC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74619"/>
              </p:ext>
            </p:extLst>
          </p:nvPr>
        </p:nvGraphicFramePr>
        <p:xfrm>
          <a:off x="1744672" y="943755"/>
          <a:ext cx="8702670" cy="53361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{5202B0CA-FC54-4496-8BCA-5EF66A818D29}</a:tableStyleId>
              </a:tblPr>
              <a:tblGrid>
                <a:gridCol w="388928">
                  <a:extLst>
                    <a:ext uri="{9D8B030D-6E8A-4147-A177-3AD203B41FA5}">
                      <a16:colId xmlns:a16="http://schemas.microsoft.com/office/drawing/2014/main" val="21632923"/>
                    </a:ext>
                  </a:extLst>
                </a:gridCol>
                <a:gridCol w="2492447">
                  <a:extLst>
                    <a:ext uri="{9D8B030D-6E8A-4147-A177-3AD203B41FA5}">
                      <a16:colId xmlns:a16="http://schemas.microsoft.com/office/drawing/2014/main" val="286224796"/>
                    </a:ext>
                  </a:extLst>
                </a:gridCol>
                <a:gridCol w="914638">
                  <a:extLst>
                    <a:ext uri="{9D8B030D-6E8A-4147-A177-3AD203B41FA5}">
                      <a16:colId xmlns:a16="http://schemas.microsoft.com/office/drawing/2014/main" val="1189478794"/>
                    </a:ext>
                  </a:extLst>
                </a:gridCol>
                <a:gridCol w="1469715">
                  <a:extLst>
                    <a:ext uri="{9D8B030D-6E8A-4147-A177-3AD203B41FA5}">
                      <a16:colId xmlns:a16="http://schemas.microsoft.com/office/drawing/2014/main" val="135914831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142499441"/>
                    </a:ext>
                  </a:extLst>
                </a:gridCol>
                <a:gridCol w="2293942">
                  <a:extLst>
                    <a:ext uri="{9D8B030D-6E8A-4147-A177-3AD203B41FA5}">
                      <a16:colId xmlns:a16="http://schemas.microsoft.com/office/drawing/2014/main" val="3844879460"/>
                    </a:ext>
                  </a:extLst>
                </a:gridCol>
              </a:tblGrid>
              <a:tr h="603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Бүтээлийн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нэр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угацаа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аталгаажуулсан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байгууллага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албан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тушаалтан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Гүйцэтгэсэн үүрэг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Тайлбар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9884"/>
                  </a:ext>
                </a:extLst>
              </a:tr>
              <a:tr h="2970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ийн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2022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Ашиглалтанд орсон 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3550817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хороо, 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ХХК-ийн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 сууцны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БУА эхлээгүй</a:t>
                      </a:r>
                      <a:endParaRPr lang="mn-MN" sz="1300" b="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68927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ийн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Баригдаж</a:t>
                      </a:r>
                      <a:r>
                        <a:rPr lang="mn-MN" sz="1300" b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эхэлж байгаа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0896611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ийн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БУА эхлээгүй</a:t>
                      </a:r>
                      <a:endParaRPr lang="mn-MN" sz="1300" b="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8804017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ийн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БУА эхлээгүй</a:t>
                      </a:r>
                      <a:endParaRPr lang="mn-MN" sz="1300" b="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54789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Боловсруулсан норматив баримт бичиг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Ажлын хэсгийн гишүүн</a:t>
                      </a: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6216025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Оюуны бүтээл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Зохиогч, шүүмж, редактор гэх мэт</a:t>
                      </a: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9120765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n-MN" sz="1300" b="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3332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541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6552B7-D5E8-DA3E-4195-3AFBD92C6C84}"/>
              </a:ext>
            </a:extLst>
          </p:cNvPr>
          <p:cNvSpPr txBox="1"/>
          <p:nvPr/>
        </p:nvSpPr>
        <p:spPr>
          <a:xfrm>
            <a:off x="1600200" y="838201"/>
            <a:ext cx="746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Онцлох бүтээл болон технологийн зургууд: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846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40AFDE-4646-92C5-9CF4-7B234C4E2C9C}"/>
              </a:ext>
            </a:extLst>
          </p:cNvPr>
          <p:cNvSpPr txBox="1"/>
          <p:nvPr/>
        </p:nvSpPr>
        <p:spPr>
          <a:xfrm>
            <a:off x="1676400" y="882134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ГУРАВ. ДҮГНЭЛТ </a:t>
            </a:r>
            <a:endParaRPr lang="en-U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正方形/長方形 1">
            <a:extLst>
              <a:ext uri="{FF2B5EF4-FFF2-40B4-BE49-F238E27FC236}">
                <a16:creationId xmlns:a16="http://schemas.microsoft.com/office/drawing/2014/main" id="{41AC3FD1-9708-03C1-0CAB-F70E5FB0BA88}"/>
              </a:ext>
            </a:extLst>
          </p:cNvPr>
          <p:cNvSpPr/>
          <p:nvPr/>
        </p:nvSpPr>
        <p:spPr>
          <a:xfrm>
            <a:off x="1690708" y="1351508"/>
            <a:ext cx="8810584" cy="3785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891" indent="-342891">
              <a:buFont typeface="Wingdings" panose="05000000000000000000" pitchFamily="2" charset="2"/>
              <a:buChar char="v"/>
            </a:pPr>
            <a:r>
              <a:rPr lang="mn-MN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Дээр харуулсан бүтээлийн жагсаалт нь зөвхөн сүүлийн ...... жилийн хугацааны буюу тайлант хугацаанд хамаарах бүтээлийн жагсаалт юм</a:t>
            </a:r>
          </a:p>
          <a:p>
            <a:endParaRPr lang="mn-MN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891" indent="-342891">
              <a:buFont typeface="Wingdings" panose="05000000000000000000" pitchFamily="2" charset="2"/>
              <a:buChar char="v"/>
            </a:pPr>
            <a:r>
              <a:rPr lang="mn-MN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Миний бие ....... дэх жилдээ барилгын салбарт ажиллаж байна. Үүний ...... жилд нь Зөвлөх инженер зэрэгтэйгээр ажиллаж байна.</a:t>
            </a:r>
          </a:p>
          <a:p>
            <a:pPr marL="342891" indent="-342891">
              <a:buFont typeface="Wingdings" panose="05000000000000000000" pitchFamily="2" charset="2"/>
              <a:buChar char="v"/>
            </a:pPr>
            <a:endParaRPr lang="mn-MN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891" indent="-342891">
              <a:buFont typeface="Wingdings" panose="05000000000000000000" pitchFamily="2" charset="2"/>
              <a:buChar char="v"/>
            </a:pPr>
            <a:r>
              <a:rPr lang="mn-MN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Зөвлөх зэрэг горилсноос хойш хугацаанд мэргэжил дээшлүүлэх, чадахижуулах ажлын хүрээнд ................................................ .......................... ....................... ............... ..................................................... ......................................... ....................... ..................... </a:t>
            </a:r>
            <a:r>
              <a:rPr lang="en-US" sz="1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mn-MN" sz="1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өөрийгөө хөгжүүлсэн мэдлэг, чадавхийн талаар болон сурч мэдсэн шинэ техник, технологи, ажилласан, боловсруулсан норматив баримт бичиг, мэргэжлийн өгүүлэл, нийтлэл, гарын авлага, программ хангамж гэх мэт өөрт хамааралтай зүйлсээ бичиж, тодорхойлох</a:t>
            </a:r>
            <a:r>
              <a:rPr lang="en-US" sz="1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mn-MN" sz="1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n-MN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байдлаар мэргэжлийн ур чадвараа ахиулаа.</a:t>
            </a:r>
          </a:p>
          <a:p>
            <a:pPr marL="342891" indent="-342891">
              <a:buFont typeface="Wingdings" panose="05000000000000000000" pitchFamily="2" charset="2"/>
              <a:buChar char="v"/>
            </a:pPr>
            <a:endParaRPr lang="mn-MN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891" indent="-342891">
              <a:buFont typeface="Wingdings" panose="05000000000000000000" pitchFamily="2" charset="2"/>
              <a:buChar char="v"/>
            </a:pPr>
            <a:r>
              <a:rPr lang="mn-MN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Иймд Зөвлөх инженерийн зэргийг минь сунгаж өгнө үү.</a:t>
            </a:r>
            <a:endParaRPr lang="en-GB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360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649406-676A-C18B-6EDE-74106C293D9B}"/>
              </a:ext>
            </a:extLst>
          </p:cNvPr>
          <p:cNvSpPr txBox="1"/>
          <p:nvPr/>
        </p:nvSpPr>
        <p:spPr>
          <a:xfrm>
            <a:off x="3162300" y="2992983"/>
            <a:ext cx="5867400" cy="456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mn-MN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АНХААРАЛ ТАВЬСАНД </a:t>
            </a:r>
            <a:r>
              <a:rPr lang="mn-MN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БАЯРЛАЛАА.</a:t>
            </a:r>
            <a:endParaRPr lang="mn-MN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969534"/>
      </p:ext>
    </p:extLst>
  </p:cSld>
  <p:clrMapOvr>
    <a:masterClrMapping/>
  </p:clrMapOvr>
</p:sld>
</file>

<file path=ppt/theme/theme1.xml><?xml version="1.0" encoding="utf-8"?>
<a:theme xmlns:a="http://schemas.openxmlformats.org/drawingml/2006/main" name="нүүр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3478</TotalTime>
  <Words>656</Words>
  <Application>Microsoft Office PowerPoint</Application>
  <PresentationFormat>Widescreen</PresentationFormat>
  <Paragraphs>139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нүүр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Mongolian Association of Civil Engineer</cp:lastModifiedBy>
  <cp:revision>142</cp:revision>
  <cp:lastPrinted>2019-03-14T02:41:46Z</cp:lastPrinted>
  <dcterms:created xsi:type="dcterms:W3CDTF">2019-03-13T06:14:27Z</dcterms:created>
  <dcterms:modified xsi:type="dcterms:W3CDTF">2025-10-08T08:19:38Z</dcterms:modified>
</cp:coreProperties>
</file>