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17" r:id="rId2"/>
    <p:sldId id="288" r:id="rId3"/>
    <p:sldId id="418" r:id="rId4"/>
    <p:sldId id="419" r:id="rId5"/>
    <p:sldId id="420" r:id="rId6"/>
    <p:sldId id="421" r:id="rId7"/>
    <p:sldId id="424" r:id="rId8"/>
    <p:sldId id="422" r:id="rId9"/>
    <p:sldId id="423" r:id="rId10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35104AF5-777B-4243-871F-CA72FA3BF8A8}">
          <p14:sldIdLst>
            <p14:sldId id="417"/>
            <p14:sldId id="288"/>
            <p14:sldId id="418"/>
            <p14:sldId id="419"/>
            <p14:sldId id="420"/>
            <p14:sldId id="421"/>
            <p14:sldId id="424"/>
            <p14:sldId id="422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00FFFF"/>
    <a:srgbClr val="FF9933"/>
    <a:srgbClr val="99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3" autoAdjust="0"/>
  </p:normalViewPr>
  <p:slideViewPr>
    <p:cSldViewPr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52B35-19A4-4611-99E9-106A1EA30726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92296-64FC-46A9-BF5B-4211994865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458" y="36320"/>
            <a:ext cx="1001389" cy="368479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1930400" y="78949"/>
            <a:ext cx="894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МЭРГЭШСЭН ЗЭРЭГ СУНГАХ МЭРГЭЖИЛТНИЙ ТАЙЛАН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0" y="6629400"/>
            <a:ext cx="12192000" cy="1588"/>
          </a:xfrm>
          <a:prstGeom prst="line">
            <a:avLst/>
          </a:prstGeom>
          <a:ln w="5715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0" y="532333"/>
            <a:ext cx="12192000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llaverde.mn/" TargetMode="External"/><Relationship Id="rId2" Type="http://schemas.openxmlformats.org/officeDocument/2006/relationships/hyperlink" Target="https://nczd.gov.mn/wp-content/uploads/2022/03/UAZ_NTsogbadrakh_2022.p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85950" y="1600200"/>
            <a:ext cx="8420100" cy="20574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mn-MN" sz="3600" b="1" dirty="0">
                <a:solidFill>
                  <a:srgbClr val="0033CC"/>
                </a:solidFill>
                <a:latin typeface="Arial" pitchFamily="34" charset="0"/>
                <a:ea typeface="+mj-ea"/>
                <a:cs typeface="Arial" pitchFamily="34" charset="0"/>
              </a:rPr>
              <a:t>МЭРГЭШСЭН ИНЖЕНЕРИЙН ЗЭРЭГ СУНГАХ БҮТЭЭЛИЙН ТАЙЛАН </a:t>
            </a:r>
            <a:endParaRPr lang="en-US" sz="3600" b="1" dirty="0">
              <a:solidFill>
                <a:srgbClr val="0033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9A0314-3BA0-87BA-C872-B89B1B672889}"/>
              </a:ext>
            </a:extLst>
          </p:cNvPr>
          <p:cNvSpPr txBox="1"/>
          <p:nvPr/>
        </p:nvSpPr>
        <p:spPr>
          <a:xfrm>
            <a:off x="2438400" y="3429000"/>
            <a:ext cx="7467600" cy="144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ТАЙЛАН ХАМГААЛАГЧ:  </a:t>
            </a:r>
          </a:p>
          <a:p>
            <a:pPr>
              <a:lnSpc>
                <a:spcPct val="150000"/>
              </a:lnSpc>
            </a:pPr>
            <a:endParaRPr lang="mn-M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ОВОГ, НЭР: </a:t>
            </a:r>
          </a:p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МЭРГЭШЛИЙН ХҮРЭЭ:</a:t>
            </a:r>
          </a:p>
          <a:p>
            <a:pPr>
              <a:lnSpc>
                <a:spcPct val="150000"/>
              </a:lnSpc>
            </a:pPr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АЖИЛ, АЛБАН ТУШААЛ: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5D2CFD-0D2F-D266-4B41-F2EDD24FCA54}"/>
              </a:ext>
            </a:extLst>
          </p:cNvPr>
          <p:cNvSpPr txBox="1"/>
          <p:nvPr/>
        </p:nvSpPr>
        <p:spPr>
          <a:xfrm>
            <a:off x="4419600" y="6030284"/>
            <a:ext cx="449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200" dirty="0">
                <a:latin typeface="Arial" panose="020B0604020202020204" pitchFamily="34" charset="0"/>
                <a:cs typeface="Arial" panose="020B0604020202020204" pitchFamily="34" charset="0"/>
              </a:rPr>
              <a:t>2025 ОНЫ ... ДУГААР САРЫН .... ӨДӨР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25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AC26C5-6D65-1398-3156-831518FC14E5}"/>
              </a:ext>
            </a:extLst>
          </p:cNvPr>
          <p:cNvSpPr txBox="1"/>
          <p:nvPr/>
        </p:nvSpPr>
        <p:spPr>
          <a:xfrm>
            <a:off x="2362200" y="1143000"/>
            <a:ext cx="7086600" cy="1985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АГУУЛГА:</a:t>
            </a:r>
          </a:p>
          <a:p>
            <a:endParaRPr lang="mn-M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mn-MN" sz="1600" dirty="0">
                <a:latin typeface="Arial" panose="020B0604020202020204" pitchFamily="34" charset="0"/>
                <a:cs typeface="Arial" panose="020B0604020202020204" pitchFamily="34" charset="0"/>
              </a:rPr>
              <a:t>ХУВИЙН ТОВЧ ТАНИЛЦУУЛГА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mn-MN" sz="1600" dirty="0">
                <a:latin typeface="Arial" panose="020B0604020202020204" pitchFamily="34" charset="0"/>
                <a:cs typeface="Arial" panose="020B0604020202020204" pitchFamily="34" charset="0"/>
              </a:rPr>
              <a:t>БҮТЭЭЛИЙН ТАЙЛАН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mn-MN" sz="1600" dirty="0">
                <a:latin typeface="Arial" panose="020B0604020202020204" pitchFamily="34" charset="0"/>
                <a:cs typeface="Arial" panose="020B0604020202020204" pitchFamily="34" charset="0"/>
              </a:rPr>
              <a:t>ДҮГНЭЛТ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5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FCDDE-50D7-8AAE-97A9-EB0627B3CA61}"/>
              </a:ext>
            </a:extLst>
          </p:cNvPr>
          <p:cNvSpPr txBox="1"/>
          <p:nvPr/>
        </p:nvSpPr>
        <p:spPr>
          <a:xfrm>
            <a:off x="1676400" y="882134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НЭГ. ХУВИЙН ТОВЧ ТАНИЛЦУУЛГА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29843B-C19F-78E0-B51A-5FAAEE13847B}"/>
              </a:ext>
            </a:extLst>
          </p:cNvPr>
          <p:cNvSpPr txBox="1"/>
          <p:nvPr/>
        </p:nvSpPr>
        <p:spPr>
          <a:xfrm>
            <a:off x="1828800" y="1218809"/>
            <a:ext cx="8534400" cy="166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Овог, нэр: 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Мэргэжил: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Ажиллаж буй албан газрын нэр, албан тушаал: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Мэргэшлийн зэрэг.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Ажил эрхлэлт: /хүснэгтээр/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400CA8B-3017-9D3A-5750-4F2FAECB29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22863"/>
              </p:ext>
            </p:extLst>
          </p:nvPr>
        </p:nvGraphicFramePr>
        <p:xfrm>
          <a:off x="1905000" y="3124200"/>
          <a:ext cx="85344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744">
                  <a:extLst>
                    <a:ext uri="{9D8B030D-6E8A-4147-A177-3AD203B41FA5}">
                      <a16:colId xmlns:a16="http://schemas.microsoft.com/office/drawing/2014/main" val="3211985742"/>
                    </a:ext>
                  </a:extLst>
                </a:gridCol>
                <a:gridCol w="2344056">
                  <a:extLst>
                    <a:ext uri="{9D8B030D-6E8A-4147-A177-3AD203B41FA5}">
                      <a16:colId xmlns:a16="http://schemas.microsoft.com/office/drawing/2014/main" val="470321636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073559257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813011589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1538367319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527797629"/>
                    </a:ext>
                  </a:extLst>
                </a:gridCol>
              </a:tblGrid>
              <a:tr h="337820"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Байгууллагын нэр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Албан тушаал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Огноо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Өөрчлөгдсөн шалтгаан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000584"/>
                  </a:ext>
                </a:extLst>
              </a:tr>
              <a:tr h="337820"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Ажилд орсон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Ажлаас гарсан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8662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126362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08199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056904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062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99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4B2B26A-53FD-4EA0-558B-83D6C7076A1B}"/>
              </a:ext>
            </a:extLst>
          </p:cNvPr>
          <p:cNvSpPr txBox="1"/>
          <p:nvPr/>
        </p:nvSpPr>
        <p:spPr>
          <a:xfrm>
            <a:off x="1676400" y="914401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6. Ажил байдлын замнал болон мэргэжил дээшлүүлсэн байдал: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016ACDA-AF98-8840-8AA6-C333483FAAE0}"/>
              </a:ext>
            </a:extLst>
          </p:cNvPr>
          <p:cNvGrpSpPr/>
          <p:nvPr/>
        </p:nvGrpSpPr>
        <p:grpSpPr>
          <a:xfrm>
            <a:off x="1752601" y="1447800"/>
            <a:ext cx="8887680" cy="4254502"/>
            <a:chOff x="-1" y="2973510"/>
            <a:chExt cx="9895553" cy="372330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A38FF13-8163-95BC-7953-8510848D6584}"/>
                </a:ext>
              </a:extLst>
            </p:cNvPr>
            <p:cNvSpPr/>
            <p:nvPr/>
          </p:nvSpPr>
          <p:spPr>
            <a:xfrm>
              <a:off x="-1" y="2973510"/>
              <a:ext cx="8950959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2009 онд </a:t>
              </a:r>
              <a:r>
                <a:rPr lang="mn-MN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бакалаврын зэрэг </a:t>
              </a:r>
              <a:r>
                <a:rPr 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mn-MN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ШУТИС, БИАС, ИБҮБ</a:t>
              </a:r>
              <a:r>
                <a:rPr 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4" name="Down Arrow 34">
              <a:extLst>
                <a:ext uri="{FF2B5EF4-FFF2-40B4-BE49-F238E27FC236}">
                  <a16:creationId xmlns:a16="http://schemas.microsoft.com/office/drawing/2014/main" id="{04F3DC06-897D-2811-6939-73C73482DE8F}"/>
                </a:ext>
              </a:extLst>
            </p:cNvPr>
            <p:cNvSpPr/>
            <p:nvPr/>
          </p:nvSpPr>
          <p:spPr>
            <a:xfrm>
              <a:off x="4117276" y="3650129"/>
              <a:ext cx="544508" cy="342400"/>
            </a:xfrm>
            <a:prstGeom prst="down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EF08BF2-ECC0-ADBD-EA37-170B5C71650E}"/>
                </a:ext>
              </a:extLst>
            </p:cNvPr>
            <p:cNvSpPr/>
            <p:nvPr/>
          </p:nvSpPr>
          <p:spPr>
            <a:xfrm>
              <a:off x="0" y="4078244"/>
              <a:ext cx="8950959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2014 онд </a:t>
              </a:r>
              <a:r>
                <a:rPr lang="mn-MN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мэргэшсэн зэрэг </a:t>
              </a:r>
              <a:r>
                <a:rPr lang="mn-MN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ГОРИЛСОН</a:t>
              </a:r>
              <a:endPara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Down Arrow 36">
              <a:extLst>
                <a:ext uri="{FF2B5EF4-FFF2-40B4-BE49-F238E27FC236}">
                  <a16:creationId xmlns:a16="http://schemas.microsoft.com/office/drawing/2014/main" id="{98A7CA9A-37A8-983E-8B89-17E4514DDAE1}"/>
                </a:ext>
              </a:extLst>
            </p:cNvPr>
            <p:cNvSpPr/>
            <p:nvPr/>
          </p:nvSpPr>
          <p:spPr>
            <a:xfrm>
              <a:off x="4117275" y="4742482"/>
              <a:ext cx="544508" cy="342400"/>
            </a:xfrm>
            <a:prstGeom prst="down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064C29D-2632-265F-B54A-B6D6BB9FFB4F}"/>
                </a:ext>
              </a:extLst>
            </p:cNvPr>
            <p:cNvSpPr/>
            <p:nvPr/>
          </p:nvSpPr>
          <p:spPr>
            <a:xfrm>
              <a:off x="-1" y="5144414"/>
              <a:ext cx="8950959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2020 онд </a:t>
              </a:r>
              <a:r>
                <a:rPr lang="mn-MN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мэргэшсэн зэрэг </a:t>
              </a:r>
              <a:r>
                <a:rPr lang="mn-MN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СУНГАСАН</a:t>
              </a:r>
              <a:endPara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1DCE723-4017-4087-738E-1EE25163811F}"/>
                </a:ext>
              </a:extLst>
            </p:cNvPr>
            <p:cNvSpPr/>
            <p:nvPr/>
          </p:nvSpPr>
          <p:spPr>
            <a:xfrm>
              <a:off x="4735381" y="3619536"/>
              <a:ext cx="4215578" cy="2962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mn-MN" sz="1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жил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“</a:t>
              </a:r>
              <a:r>
                <a:rPr lang="mn-MN" sz="1600" dirty="0">
                  <a:latin typeface="Arial" panose="020B0604020202020204" pitchFamily="34" charset="0"/>
                  <a:cs typeface="Arial" panose="020B0604020202020204" pitchFamily="34" charset="0"/>
                </a:rPr>
                <a:t>................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 ХХК</a:t>
              </a:r>
              <a:endParaRPr lang="en-US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9150010-37B9-D52C-1227-3A59C81788B5}"/>
                </a:ext>
              </a:extLst>
            </p:cNvPr>
            <p:cNvSpPr/>
            <p:nvPr/>
          </p:nvSpPr>
          <p:spPr>
            <a:xfrm>
              <a:off x="4735381" y="4700316"/>
              <a:ext cx="5160171" cy="2962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mn-MN" sz="1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жил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“</a:t>
              </a:r>
              <a:r>
                <a:rPr lang="mn-MN" sz="1600" dirty="0">
                  <a:latin typeface="Arial" panose="020B0604020202020204" pitchFamily="34" charset="0"/>
                  <a:cs typeface="Arial" panose="020B0604020202020204" pitchFamily="34" charset="0"/>
                </a:rPr>
                <a:t>................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 ХХК </a:t>
              </a:r>
              <a:r>
                <a:rPr lang="en-US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r>
                <a:rPr lang="en-US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“</a:t>
              </a:r>
              <a:r>
                <a:rPr lang="mn-MN" sz="1600" dirty="0">
                  <a:latin typeface="Arial" panose="020B0604020202020204" pitchFamily="34" charset="0"/>
                  <a:cs typeface="Arial" panose="020B0604020202020204" pitchFamily="34" charset="0"/>
                </a:rPr>
                <a:t>................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 ХХК</a:t>
              </a:r>
              <a:endParaRPr lang="en-US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Down Arrow 40">
              <a:extLst>
                <a:ext uri="{FF2B5EF4-FFF2-40B4-BE49-F238E27FC236}">
                  <a16:creationId xmlns:a16="http://schemas.microsoft.com/office/drawing/2014/main" id="{24D54322-454F-C17F-83D2-B06335FB56D3}"/>
                </a:ext>
              </a:extLst>
            </p:cNvPr>
            <p:cNvSpPr/>
            <p:nvPr/>
          </p:nvSpPr>
          <p:spPr>
            <a:xfrm>
              <a:off x="4117275" y="5826534"/>
              <a:ext cx="544508" cy="342400"/>
            </a:xfrm>
            <a:prstGeom prst="down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40E7D7C-CB1E-07D5-F9B8-6DC397C7C67E}"/>
                </a:ext>
              </a:extLst>
            </p:cNvPr>
            <p:cNvSpPr/>
            <p:nvPr/>
          </p:nvSpPr>
          <p:spPr>
            <a:xfrm>
              <a:off x="-1" y="6292789"/>
              <a:ext cx="8950959" cy="404024"/>
            </a:xfrm>
            <a:prstGeom prst="rect">
              <a:avLst/>
            </a:prstGeom>
            <a:solidFill>
              <a:srgbClr val="FFFF00"/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mn-MN" sz="24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mn-MN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</a:t>
              </a:r>
              <a:r>
                <a:rPr lang="en-US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mn-MN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онд </a:t>
              </a:r>
              <a:r>
                <a:rPr lang="mn-MN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мэргэшсэн зэрэг </a:t>
              </a:r>
              <a:r>
                <a:rPr lang="mn-MN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СУНГАХ </a:t>
              </a:r>
              <a:r>
                <a:rPr lang="mn-MN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хүсэлт гаргаж байна</a:t>
              </a:r>
              <a:endParaRPr lang="en-US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6B70B11-6C15-9754-0F8D-F44CFC21863E}"/>
                </a:ext>
              </a:extLst>
            </p:cNvPr>
            <p:cNvSpPr/>
            <p:nvPr/>
          </p:nvSpPr>
          <p:spPr>
            <a:xfrm>
              <a:off x="4661783" y="5801586"/>
              <a:ext cx="4632376" cy="2962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mn-MN" sz="16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жил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“</a:t>
              </a:r>
              <a:r>
                <a:rPr lang="mn-MN" sz="1600" dirty="0">
                  <a:latin typeface="Arial" panose="020B0604020202020204" pitchFamily="34" charset="0"/>
                  <a:cs typeface="Arial" panose="020B0604020202020204" pitchFamily="34" charset="0"/>
                </a:rPr>
                <a:t>................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 ХХК</a:t>
              </a:r>
              <a:r>
                <a:rPr lang="en-US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 ажиллаж байгаа</a:t>
              </a:r>
              <a:endParaRPr lang="en-US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9C6D79B-8D5B-56F8-5711-5B2DD356D165}"/>
                </a:ext>
              </a:extLst>
            </p:cNvPr>
            <p:cNvSpPr/>
            <p:nvPr/>
          </p:nvSpPr>
          <p:spPr>
            <a:xfrm>
              <a:off x="102602" y="3516174"/>
              <a:ext cx="3969772" cy="511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Мэргэшүүлэх сургалтуудад хамрагдсан</a:t>
              </a:r>
              <a:endParaRPr lang="en-US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0DBE42E-1B50-3620-18FB-F8D7DA0F07D0}"/>
                </a:ext>
              </a:extLst>
            </p:cNvPr>
            <p:cNvSpPr/>
            <p:nvPr/>
          </p:nvSpPr>
          <p:spPr>
            <a:xfrm>
              <a:off x="73907" y="4660064"/>
              <a:ext cx="3969772" cy="511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Мэргэшүүлэх сургалтуудад хамрагдсан</a:t>
              </a:r>
              <a:endParaRPr lang="en-US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45E6380-2B5E-F01D-0F57-9697AD4AF8F2}"/>
                </a:ext>
              </a:extLst>
            </p:cNvPr>
            <p:cNvSpPr/>
            <p:nvPr/>
          </p:nvSpPr>
          <p:spPr>
            <a:xfrm>
              <a:off x="105551" y="5704945"/>
              <a:ext cx="3969772" cy="511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n-MN" sz="16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Мэргэшүүлэх сургалтуудад хамрагдсан</a:t>
              </a:r>
              <a:endParaRPr lang="en-US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C46E479-D664-0759-5F2C-5EE9B196FC5B}"/>
              </a:ext>
            </a:extLst>
          </p:cNvPr>
          <p:cNvSpPr txBox="1"/>
          <p:nvPr/>
        </p:nvSpPr>
        <p:spPr>
          <a:xfrm>
            <a:off x="5450528" y="6019801"/>
            <a:ext cx="4760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дахь сунгалтаа хийж байгаа бол сүүлийнхийг хасах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39480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99F3C0-86DC-47F1-FCD5-A798CD0283CC}"/>
              </a:ext>
            </a:extLst>
          </p:cNvPr>
          <p:cNvSpPr txBox="1"/>
          <p:nvPr/>
        </p:nvSpPr>
        <p:spPr>
          <a:xfrm>
            <a:off x="1676400" y="882134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ХОЁР. БҮТЭЭЛИЙН ТАЙЛАН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2A7143-4C99-4F35-36B4-67B462BB20D6}"/>
              </a:ext>
            </a:extLst>
          </p:cNvPr>
          <p:cNvSpPr txBox="1"/>
          <p:nvPr/>
        </p:nvSpPr>
        <p:spPr>
          <a:xfrm>
            <a:off x="1676400" y="1251467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Тайлангийн хугацаанд хамаарах бүтээлийн жагсаалт: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1FC95FA-8E5F-7F77-4887-697578E4E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018627"/>
              </p:ext>
            </p:extLst>
          </p:nvPr>
        </p:nvGraphicFramePr>
        <p:xfrm>
          <a:off x="1744666" y="1631685"/>
          <a:ext cx="8702669" cy="46667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{5202B0CA-FC54-4496-8BCA-5EF66A818D29}</a:tableStyleId>
              </a:tblPr>
              <a:tblGrid>
                <a:gridCol w="301377">
                  <a:extLst>
                    <a:ext uri="{9D8B030D-6E8A-4147-A177-3AD203B41FA5}">
                      <a16:colId xmlns:a16="http://schemas.microsoft.com/office/drawing/2014/main" val="21632923"/>
                    </a:ext>
                  </a:extLst>
                </a:gridCol>
                <a:gridCol w="2963788">
                  <a:extLst>
                    <a:ext uri="{9D8B030D-6E8A-4147-A177-3AD203B41FA5}">
                      <a16:colId xmlns:a16="http://schemas.microsoft.com/office/drawing/2014/main" val="286224796"/>
                    </a:ext>
                  </a:extLst>
                </a:gridCol>
                <a:gridCol w="705170">
                  <a:extLst>
                    <a:ext uri="{9D8B030D-6E8A-4147-A177-3AD203B41FA5}">
                      <a16:colId xmlns:a16="http://schemas.microsoft.com/office/drawing/2014/main" val="1189478794"/>
                    </a:ext>
                  </a:extLst>
                </a:gridCol>
                <a:gridCol w="1531063">
                  <a:extLst>
                    <a:ext uri="{9D8B030D-6E8A-4147-A177-3AD203B41FA5}">
                      <a16:colId xmlns:a16="http://schemas.microsoft.com/office/drawing/2014/main" val="1359148313"/>
                    </a:ext>
                  </a:extLst>
                </a:gridCol>
                <a:gridCol w="1405632">
                  <a:extLst>
                    <a:ext uri="{9D8B030D-6E8A-4147-A177-3AD203B41FA5}">
                      <a16:colId xmlns:a16="http://schemas.microsoft.com/office/drawing/2014/main" val="2936246167"/>
                    </a:ext>
                  </a:extLst>
                </a:gridCol>
                <a:gridCol w="1795639">
                  <a:extLst>
                    <a:ext uri="{9D8B030D-6E8A-4147-A177-3AD203B41FA5}">
                      <a16:colId xmlns:a16="http://schemas.microsoft.com/office/drawing/2014/main" val="3844879460"/>
                    </a:ext>
                  </a:extLst>
                </a:gridCol>
              </a:tblGrid>
              <a:tr h="603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Бүтээлийн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нэр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угацаа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аталгаажуулсан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байгууллага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албан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тушаалтан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Гүйцэтгэсэн үүрэг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Тайлбар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9884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“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ХХК-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ийн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орон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барилга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ХХК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Төслийн удирдагч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550817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Талбайн инженер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982632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Зураг төсөл боловсруулсан г_м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253008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Техникч гэх мэт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6892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............................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896611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............................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орсон 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80401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............................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"/>
                        </a:rPr>
                        <a:t>Ашиглалтанд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"/>
                        </a:rPr>
                        <a:t> орсон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4789"/>
                  </a:ext>
                </a:extLst>
              </a:tr>
              <a:tr h="603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............................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3"/>
                        </a:rPr>
                        <a:t>Баригдаж байгаа,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3"/>
                        </a:rPr>
                        <a:t>Удахгүй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3"/>
                        </a:rPr>
                        <a:t> комисс ажиллана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596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19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6F164E9-73CD-E2AD-59F1-A5C1084AC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694679"/>
              </p:ext>
            </p:extLst>
          </p:nvPr>
        </p:nvGraphicFramePr>
        <p:xfrm>
          <a:off x="1744672" y="943755"/>
          <a:ext cx="8702670" cy="53131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{5202B0CA-FC54-4496-8BCA-5EF66A818D29}</a:tableStyleId>
              </a:tblPr>
              <a:tblGrid>
                <a:gridCol w="388928">
                  <a:extLst>
                    <a:ext uri="{9D8B030D-6E8A-4147-A177-3AD203B41FA5}">
                      <a16:colId xmlns:a16="http://schemas.microsoft.com/office/drawing/2014/main" val="21632923"/>
                    </a:ext>
                  </a:extLst>
                </a:gridCol>
                <a:gridCol w="2557778">
                  <a:extLst>
                    <a:ext uri="{9D8B030D-6E8A-4147-A177-3AD203B41FA5}">
                      <a16:colId xmlns:a16="http://schemas.microsoft.com/office/drawing/2014/main" val="286224796"/>
                    </a:ext>
                  </a:extLst>
                </a:gridCol>
                <a:gridCol w="783976">
                  <a:extLst>
                    <a:ext uri="{9D8B030D-6E8A-4147-A177-3AD203B41FA5}">
                      <a16:colId xmlns:a16="http://schemas.microsoft.com/office/drawing/2014/main" val="1189478794"/>
                    </a:ext>
                  </a:extLst>
                </a:gridCol>
                <a:gridCol w="1458846">
                  <a:extLst>
                    <a:ext uri="{9D8B030D-6E8A-4147-A177-3AD203B41FA5}">
                      <a16:colId xmlns:a16="http://schemas.microsoft.com/office/drawing/2014/main" val="1359148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817221940"/>
                    </a:ext>
                  </a:extLst>
                </a:gridCol>
                <a:gridCol w="2141542">
                  <a:extLst>
                    <a:ext uri="{9D8B030D-6E8A-4147-A177-3AD203B41FA5}">
                      <a16:colId xmlns:a16="http://schemas.microsoft.com/office/drawing/2014/main" val="3844879460"/>
                    </a:ext>
                  </a:extLst>
                </a:gridCol>
              </a:tblGrid>
              <a:tr h="603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Бүтээлийн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нэр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угацаа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аталгаажуулсан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байгууллага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албан</a:t>
                      </a: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тушаалтан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Гүйцэтгэсэн үүрэг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Тайлбар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89884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 орсон 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550817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Ашиглалтанд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орсон 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982632"/>
                  </a:ext>
                </a:extLst>
              </a:tr>
              <a:tr h="297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253008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6892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хороо, “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ХХК-ийн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 сууцны</a:t>
                      </a:r>
                      <a:r>
                        <a:rPr kumimoji="0" lang="mn-MN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Баригдаж</a:t>
                      </a:r>
                      <a:r>
                        <a:rPr lang="mn-MN" sz="1300" b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эхэлж байгаа</a:t>
                      </a:r>
                      <a:endParaRPr lang="en-US" sz="13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896611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804017"/>
                  </a:ext>
                </a:extLst>
              </a:tr>
              <a:tr h="45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СХД, 20-р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хороо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................”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ХХК-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ийн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“....” цогцолбор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орон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сууцны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3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барилга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mn-MN" sz="13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3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</a:t>
                      </a: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..................</a:t>
                      </a: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 ХХК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n-M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..........................</a:t>
                      </a:r>
                      <a:endParaRPr kumimoji="0" lang="en-US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n-MN" sz="13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БУА эхлээгүй</a:t>
                      </a:r>
                      <a:endParaRPr lang="mn-MN" sz="1300" b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177" marR="371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4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54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6552B7-D5E8-DA3E-4195-3AFBD92C6C84}"/>
              </a:ext>
            </a:extLst>
          </p:cNvPr>
          <p:cNvSpPr txBox="1"/>
          <p:nvPr/>
        </p:nvSpPr>
        <p:spPr>
          <a:xfrm>
            <a:off x="1600200" y="838201"/>
            <a:ext cx="746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>
                <a:latin typeface="Arial" panose="020B0604020202020204" pitchFamily="34" charset="0"/>
                <a:cs typeface="Arial" panose="020B0604020202020204" pitchFamily="34" charset="0"/>
              </a:rPr>
              <a:t>Онцлох бүтээл болон технологийн зургууд: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84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40AFDE-4646-92C5-9CF4-7B234C4E2C9C}"/>
              </a:ext>
            </a:extLst>
          </p:cNvPr>
          <p:cNvSpPr txBox="1"/>
          <p:nvPr/>
        </p:nvSpPr>
        <p:spPr>
          <a:xfrm>
            <a:off x="1676400" y="882134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ГУРАВ. ДҮГНЭЛТ 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正方形/長方形 1">
            <a:extLst>
              <a:ext uri="{FF2B5EF4-FFF2-40B4-BE49-F238E27FC236}">
                <a16:creationId xmlns:a16="http://schemas.microsoft.com/office/drawing/2014/main" id="{41AC3FD1-9708-03C1-0CAB-F70E5FB0BA88}"/>
              </a:ext>
            </a:extLst>
          </p:cNvPr>
          <p:cNvSpPr/>
          <p:nvPr/>
        </p:nvSpPr>
        <p:spPr>
          <a:xfrm>
            <a:off x="1690708" y="1351508"/>
            <a:ext cx="8810584" cy="3785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Дээр харуулсан жагсаалт нь зөвхөн сүүлийн ...... жилийн хугацааны буюу тайлант хугацаанд хамаарах бүтээлийн жагсаалт юм</a:t>
            </a:r>
          </a:p>
          <a:p>
            <a:endParaRPr lang="mn-MN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Миний бие ....... дэх жилдээ барилгын салбарт ажиллаж байна. Үүний ...... жилд нь Мэргэшсэн инженер зэрэгтэйгээр ажиллаж байна.</a:t>
            </a:r>
          </a:p>
          <a:p>
            <a:pPr marL="342891" indent="-342891">
              <a:buFont typeface="Wingdings" panose="05000000000000000000" pitchFamily="2" charset="2"/>
              <a:buChar char="v"/>
            </a:pPr>
            <a:endParaRPr lang="mn-MN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Мэргэшсэн зэрэг горилсноос хойш хугацаанд мэргэжил дээшлүүлэх, чадахижуулах ажлын хүрээнд ................................................ .......................... ....................... ............... ..................................................... ......................................... ....................... ..................... 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mn-MN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өөрийгөө хөгжүүлсэн мэдлэг, чадавхийн талаар болон сурч мэдсэн шинэ техник, технологи, ажилласан, боловсруулсан норматив баримт бичиг, мэргэжлийн өгүүлэл, нийтлэл, гарын авлага, программ хангамж гэх мэт өөрт хамааралтай зүйлсээ бичиж, тодорхойлох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mn-MN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байдлаар мэргэжлийн ур чадвараа ахиулаа.</a:t>
            </a:r>
          </a:p>
          <a:p>
            <a:pPr marL="342891" indent="-342891">
              <a:buFont typeface="Wingdings" panose="05000000000000000000" pitchFamily="2" charset="2"/>
              <a:buChar char="v"/>
            </a:pPr>
            <a:endParaRPr lang="mn-MN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91" indent="-342891">
              <a:buFont typeface="Wingdings" panose="05000000000000000000" pitchFamily="2" charset="2"/>
              <a:buChar char="v"/>
            </a:pPr>
            <a:r>
              <a:rPr lang="mn-MN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Иймд Мэргэшсэн инженерийн зэргийг минь сунгаж өгнө үү.</a:t>
            </a:r>
            <a:endParaRPr lang="en-GB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360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649406-676A-C18B-6EDE-74106C293D9B}"/>
              </a:ext>
            </a:extLst>
          </p:cNvPr>
          <p:cNvSpPr txBox="1"/>
          <p:nvPr/>
        </p:nvSpPr>
        <p:spPr>
          <a:xfrm>
            <a:off x="3162300" y="2972465"/>
            <a:ext cx="5867400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mn-MN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АНХААРАЛ ТАВЬСАНД БАЯРЛАЛАА.</a:t>
            </a:r>
          </a:p>
        </p:txBody>
      </p:sp>
    </p:spTree>
    <p:extLst>
      <p:ext uri="{BB962C8B-B14F-4D97-AF65-F5344CB8AC3E}">
        <p14:creationId xmlns:p14="http://schemas.microsoft.com/office/powerpoint/2010/main" val="3718969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3421</TotalTime>
  <Words>670</Words>
  <Application>Microsoft Office PowerPoint</Application>
  <PresentationFormat>Widescreen</PresentationFormat>
  <Paragraphs>152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Mongolian Association of Civil Engineer</cp:lastModifiedBy>
  <cp:revision>140</cp:revision>
  <cp:lastPrinted>2019-03-14T02:41:46Z</cp:lastPrinted>
  <dcterms:created xsi:type="dcterms:W3CDTF">2019-03-13T06:14:27Z</dcterms:created>
  <dcterms:modified xsi:type="dcterms:W3CDTF">2025-10-08T08:20:04Z</dcterms:modified>
</cp:coreProperties>
</file>