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417" r:id="rId2"/>
    <p:sldId id="431" r:id="rId3"/>
    <p:sldId id="418" r:id="rId4"/>
    <p:sldId id="419" r:id="rId5"/>
    <p:sldId id="420" r:id="rId6"/>
    <p:sldId id="421" r:id="rId7"/>
    <p:sldId id="424" r:id="rId8"/>
    <p:sldId id="426" r:id="rId9"/>
    <p:sldId id="427" r:id="rId10"/>
    <p:sldId id="428" r:id="rId11"/>
    <p:sldId id="430" r:id="rId12"/>
    <p:sldId id="429" r:id="rId13"/>
    <p:sldId id="422" r:id="rId14"/>
    <p:sldId id="423" r:id="rId15"/>
  </p:sldIdLst>
  <p:sldSz cx="12192000" cy="6858000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00"/>
    <a:srgbClr val="00FFFF"/>
    <a:srgbClr val="FF9933"/>
    <a:srgbClr val="99FF99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713" autoAdjust="0"/>
  </p:normalViewPr>
  <p:slideViewPr>
    <p:cSldViewPr>
      <p:cViewPr varScale="1">
        <p:scale>
          <a:sx n="114" d="100"/>
          <a:sy n="114" d="100"/>
        </p:scale>
        <p:origin x="414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52B35-19A4-4611-99E9-106A1EA30726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92296-64FC-46A9-BF5B-4211994865D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533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201" y="44540"/>
            <a:ext cx="939799" cy="345816"/>
          </a:xfrm>
          <a:prstGeom prst="rect">
            <a:avLst/>
          </a:prstGeom>
        </p:spPr>
      </p:pic>
      <p:sp>
        <p:nvSpPr>
          <p:cNvPr id="24" name="TextBox 23"/>
          <p:cNvSpPr txBox="1"/>
          <p:nvPr userDrawn="1"/>
        </p:nvSpPr>
        <p:spPr>
          <a:xfrm>
            <a:off x="1727200" y="79842"/>
            <a:ext cx="873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ЗӨВЛӨХ ЗЭРЭГ ГОРИЛОХ ИНЖЕНЕРИЙН ТАЙЛАН 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0" y="6705600"/>
            <a:ext cx="12192000" cy="1588"/>
          </a:xfrm>
          <a:prstGeom prst="line">
            <a:avLst/>
          </a:prstGeom>
          <a:ln w="57150" cmpd="thickThin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>
            <a:off x="0" y="455216"/>
            <a:ext cx="121920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illaverde.mn/" TargetMode="External"/><Relationship Id="rId2" Type="http://schemas.openxmlformats.org/officeDocument/2006/relationships/hyperlink" Target="https://nczd.gov.mn/wp-content/uploads/2022/03/UAZ_NTsogbadrakh_2022.pdf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885950" y="1600200"/>
            <a:ext cx="8420100" cy="20574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mn-MN" sz="3600" b="1" dirty="0">
                <a:solidFill>
                  <a:srgbClr val="0033CC"/>
                </a:solidFill>
                <a:latin typeface="Arial" pitchFamily="34" charset="0"/>
                <a:ea typeface="+mj-ea"/>
                <a:cs typeface="Arial" pitchFamily="34" charset="0"/>
              </a:rPr>
              <a:t>ЗӨВЛӨХ ИНЖЕНЕРИЙН ЗЭРЭГ ГОРИЛОХ РЕФЕРАТЫН СЭДЭВ ХАМГААЛАХ ТАЙЛАН </a:t>
            </a:r>
            <a:endParaRPr lang="en-US" sz="3600" b="1" dirty="0">
              <a:solidFill>
                <a:srgbClr val="0033CC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9A0314-3BA0-87BA-C872-B89B1B672889}"/>
              </a:ext>
            </a:extLst>
          </p:cNvPr>
          <p:cNvSpPr txBox="1"/>
          <p:nvPr/>
        </p:nvSpPr>
        <p:spPr>
          <a:xfrm>
            <a:off x="2438400" y="3429000"/>
            <a:ext cx="7467600" cy="1443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mn-MN" sz="1200" dirty="0">
                <a:latin typeface="Arial" panose="020B0604020202020204" pitchFamily="34" charset="0"/>
                <a:cs typeface="Arial" panose="020B0604020202020204" pitchFamily="34" charset="0"/>
              </a:rPr>
              <a:t>ТАЙЛАН ХАМГААЛАГЧ:  </a:t>
            </a:r>
          </a:p>
          <a:p>
            <a:pPr>
              <a:lnSpc>
                <a:spcPct val="150000"/>
              </a:lnSpc>
            </a:pPr>
            <a:endParaRPr lang="mn-MN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mn-MN" sz="1200" dirty="0">
                <a:latin typeface="Arial" panose="020B0604020202020204" pitchFamily="34" charset="0"/>
                <a:cs typeface="Arial" panose="020B0604020202020204" pitchFamily="34" charset="0"/>
              </a:rPr>
              <a:t>ОВОГ, НЭР: </a:t>
            </a:r>
          </a:p>
          <a:p>
            <a:pPr>
              <a:lnSpc>
                <a:spcPct val="150000"/>
              </a:lnSpc>
            </a:pPr>
            <a:r>
              <a:rPr lang="mn-MN" sz="1200" dirty="0">
                <a:latin typeface="Arial" panose="020B0604020202020204" pitchFamily="34" charset="0"/>
                <a:cs typeface="Arial" panose="020B0604020202020204" pitchFamily="34" charset="0"/>
              </a:rPr>
              <a:t>МЭРГЭШЛИЙН ХҮРЭЭ:</a:t>
            </a:r>
          </a:p>
          <a:p>
            <a:pPr>
              <a:lnSpc>
                <a:spcPct val="150000"/>
              </a:lnSpc>
            </a:pPr>
            <a:r>
              <a:rPr lang="mn-MN" sz="1200" dirty="0">
                <a:latin typeface="Arial" panose="020B0604020202020204" pitchFamily="34" charset="0"/>
                <a:cs typeface="Arial" panose="020B0604020202020204" pitchFamily="34" charset="0"/>
              </a:rPr>
              <a:t>АЖИЛ, АЛБАН ТУШААЛ: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5D2CFD-0D2F-D266-4B41-F2EDD24FCA54}"/>
              </a:ext>
            </a:extLst>
          </p:cNvPr>
          <p:cNvSpPr txBox="1"/>
          <p:nvPr/>
        </p:nvSpPr>
        <p:spPr>
          <a:xfrm>
            <a:off x="4419600" y="6030284"/>
            <a:ext cx="4495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200" dirty="0">
                <a:latin typeface="Arial" panose="020B0604020202020204" pitchFamily="34" charset="0"/>
                <a:cs typeface="Arial" panose="020B0604020202020204" pitchFamily="34" charset="0"/>
              </a:rPr>
              <a:t>2025 ОНЫ ... ДУГААР САРЫН .... ӨДӨР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259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E4978-EE04-D926-D379-B347C8C73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9800A1-E5C2-4B5F-1132-765B73C2836F}"/>
              </a:ext>
            </a:extLst>
          </p:cNvPr>
          <p:cNvSpPr txBox="1"/>
          <p:nvPr/>
        </p:nvSpPr>
        <p:spPr>
          <a:xfrm>
            <a:off x="1676400" y="882134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ГУРАВ. РЕФЕРАТ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871AC0-5EC9-FC09-92FE-621975E288A6}"/>
              </a:ext>
            </a:extLst>
          </p:cNvPr>
          <p:cNvSpPr txBox="1"/>
          <p:nvPr/>
        </p:nvSpPr>
        <p:spPr>
          <a:xfrm>
            <a:off x="1663148" y="1166842"/>
            <a:ext cx="89286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4488">
              <a:tabLst>
                <a:tab pos="396875" algn="l"/>
              </a:tabLst>
            </a:pPr>
            <a:r>
              <a:rPr lang="x-none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3.3. Судалгааны үр дүн, тайлбар </a:t>
            </a:r>
            <a:r>
              <a:rPr lang="mn-M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танилцуулга 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mn-M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буюу хэлэлцүүлэг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x-none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正方形/長方形 1">
            <a:extLst>
              <a:ext uri="{FF2B5EF4-FFF2-40B4-BE49-F238E27FC236}">
                <a16:creationId xmlns:a16="http://schemas.microsoft.com/office/drawing/2014/main" id="{B5637599-9D60-999E-1D44-3CDE7548D296}"/>
              </a:ext>
            </a:extLst>
          </p:cNvPr>
          <p:cNvSpPr/>
          <p:nvPr/>
        </p:nvSpPr>
        <p:spPr>
          <a:xfrm>
            <a:off x="1663148" y="1536175"/>
            <a:ext cx="8810584" cy="28007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Өмнөх слайдуудад дурьдсан ..........аргачлалын дагуу хийсэн........... тооцооны </a:t>
            </a:r>
            <a:r>
              <a:rPr lang="mn-MN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үр дүн</a:t>
            </a: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г...... ....зураг/хүснэгтэд харууллаа. .........................зураг/хүснэгтээс харахад  ..............болох нь ажиглагдлаа. </a:t>
            </a:r>
          </a:p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 асуудлыг мөн .....................байдлаар судалж/тооцож/хийж/бүтээж/бүтээцлаж болно. Тиймээс .....................параметрүүдийг .....................авч судалж үзээд, үр дүнг ...................зураг/хүснэгтэд харьцуулж харууллаа. .....................-ээс харахад ..................... байдал ажиглагдлаа. </a:t>
            </a:r>
          </a:p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...........-ээс харахад..........асуудлыг .....................замаар шийдэх боломжтой байна гэдэг нь тогтоогдож байна.</a:t>
            </a:r>
          </a:p>
          <a:p>
            <a:pPr marL="342891" indent="-342891">
              <a:buFont typeface="Wingdings" panose="05000000000000000000" pitchFamily="2" charset="2"/>
              <a:buChar char="v"/>
            </a:pPr>
            <a:endParaRPr lang="mn-MN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mn-MN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475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87D9C-2D01-F378-26EC-1CDA41C4F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77F16A-F7F4-3820-60BB-728A7EEB64A2}"/>
              </a:ext>
            </a:extLst>
          </p:cNvPr>
          <p:cNvSpPr txBox="1"/>
          <p:nvPr/>
        </p:nvSpPr>
        <p:spPr>
          <a:xfrm>
            <a:off x="1676400" y="882134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ГУРАВ. РЕФЕРАТ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9847DE-CCD6-4A3B-81B0-15DF7887CF60}"/>
              </a:ext>
            </a:extLst>
          </p:cNvPr>
          <p:cNvSpPr txBox="1"/>
          <p:nvPr/>
        </p:nvSpPr>
        <p:spPr>
          <a:xfrm>
            <a:off x="1663148" y="1166843"/>
            <a:ext cx="89286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4488">
              <a:tabLst>
                <a:tab pos="396875" algn="l"/>
              </a:tabLst>
            </a:pPr>
            <a:r>
              <a:rPr lang="x-none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3.4. Санал дүгнэлт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x-none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ашигласан  материал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x-none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4488">
              <a:tabLst>
                <a:tab pos="396875" algn="l"/>
              </a:tabLst>
            </a:pPr>
            <a:endParaRPr lang="x-none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正方形/長方形 1">
            <a:extLst>
              <a:ext uri="{FF2B5EF4-FFF2-40B4-BE49-F238E27FC236}">
                <a16:creationId xmlns:a16="http://schemas.microsoft.com/office/drawing/2014/main" id="{B2B9C060-3AC6-7DDF-2DEE-C8BAE237D55A}"/>
              </a:ext>
            </a:extLst>
          </p:cNvPr>
          <p:cNvSpPr/>
          <p:nvPr/>
        </p:nvSpPr>
        <p:spPr>
          <a:xfrm>
            <a:off x="1663148" y="1536175"/>
            <a:ext cx="8810584" cy="2062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 ийм ийм ............асуудлыг .................. зорилгоор .....................тооцоо/судалгаа хийж үзэхэд .....................асуудлыг .....................замаар шийдэх боломжтой байна гэдэг нь батлагдлаа.</a:t>
            </a:r>
          </a:p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Тиймээс .....................байдлыг бодолцож, манайд тулгарч буй .............асуудлыг .....................байдлаар шийдэхэд .....................боломжтой бөгөөд .....................баримт бичгийг .....................шинэчлэх нь .....................байдлаараа ач холбогдол өндөртэй гэж үзэж байна.</a:t>
            </a:r>
          </a:p>
          <a:p>
            <a:endParaRPr lang="mn-MN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F69FCC-5834-7695-CC6D-547B21825E56}"/>
              </a:ext>
            </a:extLst>
          </p:cNvPr>
          <p:cNvSpPr txBox="1"/>
          <p:nvPr/>
        </p:nvSpPr>
        <p:spPr>
          <a:xfrm>
            <a:off x="1676400" y="3598278"/>
            <a:ext cx="89286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4488">
              <a:tabLst>
                <a:tab pos="396875" algn="l"/>
              </a:tabLst>
            </a:pPr>
            <a:r>
              <a:rPr lang="x-none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3.5. Ашигласан  материал</a:t>
            </a:r>
          </a:p>
          <a:p>
            <a:pPr marL="344488">
              <a:tabLst>
                <a:tab pos="396875" algn="l"/>
              </a:tabLst>
            </a:pPr>
            <a:endParaRPr lang="x-none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正方形/長方形 1">
            <a:extLst>
              <a:ext uri="{FF2B5EF4-FFF2-40B4-BE49-F238E27FC236}">
                <a16:creationId xmlns:a16="http://schemas.microsoft.com/office/drawing/2014/main" id="{A36A961C-64A9-40CE-E429-706AB9607986}"/>
              </a:ext>
            </a:extLst>
          </p:cNvPr>
          <p:cNvSpPr/>
          <p:nvPr/>
        </p:nvSpPr>
        <p:spPr>
          <a:xfrm>
            <a:off x="1676400" y="4191000"/>
            <a:ext cx="8810584" cy="1815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</a:t>
            </a:r>
          </a:p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</a:t>
            </a:r>
          </a:p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</a:t>
            </a:r>
          </a:p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</a:t>
            </a:r>
          </a:p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</a:t>
            </a:r>
          </a:p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</a:t>
            </a:r>
          </a:p>
          <a:p>
            <a:pPr marL="342891" indent="-342891">
              <a:buFont typeface="Wingdings" panose="05000000000000000000" pitchFamily="2" charset="2"/>
              <a:buChar char="v"/>
            </a:pPr>
            <a:endParaRPr lang="mn-MN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729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23B6C-9DB6-8921-0285-8BAE2F50B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BB61AF-E6A4-72E4-F77F-78272471852D}"/>
              </a:ext>
            </a:extLst>
          </p:cNvPr>
          <p:cNvSpPr txBox="1"/>
          <p:nvPr/>
        </p:nvSpPr>
        <p:spPr>
          <a:xfrm>
            <a:off x="2362200" y="1143000"/>
            <a:ext cx="7086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АГУУЛГА:</a:t>
            </a:r>
          </a:p>
          <a:p>
            <a:endParaRPr lang="mn-M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ХУВИЙН ТОВЧ ТАНИЛЦУУЛГА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БҮТЭЭЛ</a:t>
            </a:r>
          </a:p>
          <a:p>
            <a:pPr marL="342900" indent="-342900">
              <a:lnSpc>
                <a:spcPct val="200000"/>
              </a:lnSpc>
              <a:buFontTx/>
              <a:buAutoNum type="arabicPeriod"/>
            </a:pPr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РЕФЕРАТ</a:t>
            </a:r>
          </a:p>
          <a:p>
            <a:pPr>
              <a:tabLst>
                <a:tab pos="396875" algn="l"/>
              </a:tabLst>
            </a:pPr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3.1. Зөвлөх горилох сэдвийн танилцуулга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x-none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Сэдвийн судлагдсан байдал</a:t>
            </a:r>
            <a:r>
              <a:rPr lang="mn-MN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зорилго зэргийг хамтад нь танилцуулна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mn-MN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4488">
              <a:tabLst>
                <a:tab pos="396875" algn="l"/>
              </a:tabLst>
            </a:pPr>
            <a:r>
              <a:rPr lang="x-none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3.2. </a:t>
            </a:r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Сэдвийн дагуу судалгаа хийсэн аргачлалын танилцуулга</a:t>
            </a:r>
            <a:endParaRPr lang="x-none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4488">
              <a:tabLst>
                <a:tab pos="396875" algn="l"/>
              </a:tabLst>
            </a:pPr>
            <a:r>
              <a:rPr lang="x-none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3.3. Судалгаа үр дүн, хэлэлцүүлэг</a:t>
            </a:r>
          </a:p>
          <a:p>
            <a:pPr marL="344488">
              <a:tabLst>
                <a:tab pos="396875" algn="l"/>
              </a:tabLst>
            </a:pPr>
            <a:r>
              <a:rPr lang="x-none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3.4. Санал дүгнэлт</a:t>
            </a:r>
          </a:p>
          <a:p>
            <a:pPr marL="344488">
              <a:tabLst>
                <a:tab pos="396875" algn="l"/>
              </a:tabLst>
            </a:pPr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3.5. </a:t>
            </a:r>
            <a:r>
              <a:rPr lang="x-none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Ашигласан  материал</a:t>
            </a:r>
          </a:p>
          <a:p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 ДҮГНЭЛТ</a:t>
            </a:r>
          </a:p>
        </p:txBody>
      </p:sp>
    </p:spTree>
    <p:extLst>
      <p:ext uri="{BB962C8B-B14F-4D97-AF65-F5344CB8AC3E}">
        <p14:creationId xmlns:p14="http://schemas.microsoft.com/office/powerpoint/2010/main" val="500884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40AFDE-4646-92C5-9CF4-7B234C4E2C9C}"/>
              </a:ext>
            </a:extLst>
          </p:cNvPr>
          <p:cNvSpPr txBox="1"/>
          <p:nvPr/>
        </p:nvSpPr>
        <p:spPr>
          <a:xfrm>
            <a:off x="1676400" y="882134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ДӨРӨВ. ДҮГНЭЛТ 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正方形/長方形 1">
            <a:extLst>
              <a:ext uri="{FF2B5EF4-FFF2-40B4-BE49-F238E27FC236}">
                <a16:creationId xmlns:a16="http://schemas.microsoft.com/office/drawing/2014/main" id="{41AC3FD1-9708-03C1-0CAB-F70E5FB0BA88}"/>
              </a:ext>
            </a:extLst>
          </p:cNvPr>
          <p:cNvSpPr/>
          <p:nvPr/>
        </p:nvSpPr>
        <p:spPr>
          <a:xfrm>
            <a:off x="1690708" y="1351508"/>
            <a:ext cx="8810584" cy="4278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Энэхүү танилцуулгын 2-р бүлэгт харуулсан бүтээлийн жагсаалт нь миний зөвхөн сүүлийн ...... жилийн хугацааны буюу тайлант хугацаанд хамаарах бүтээлийн жагсаалт юм</a:t>
            </a:r>
            <a:r>
              <a:rPr lang="en-US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mn-MN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Миний бие ....... дэх жилдээ барилгын салбарт ажиллаж байна. Үүний ...... жилд нь</a:t>
            </a:r>
            <a:r>
              <a:rPr lang="en-US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………..</a:t>
            </a: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инженер зэрэгтэйгээр, ...... жилд нь</a:t>
            </a:r>
            <a:r>
              <a:rPr lang="en-US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………..</a:t>
            </a: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инженер зэрэгтэйгээр ажиллаж байна.</a:t>
            </a:r>
          </a:p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 зэрэгтэй болсоноос хойш ....... хугацаанд мэргэжил дээшлүүлэх, чадахижуулах ажлын хүрээнд ................................................ .......................... ....................... ............... ..................................................... ......................................... ....................... ..................... </a:t>
            </a:r>
            <a:r>
              <a:rPr lang="en-US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mn-MN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өөрийгөө хөгжүүлсэн мэдлэг, чадавхийн талаар болон сурч мэдсэн шинэ техник, технологи, ажилласан, боловсруулсан норматив баримт бичиг, мэргэжлийн өгүүлэл, нийтлэл, гарын авлага, программ хангамж гэх мэт өөрт хамааралтай зүйлсээ бичиж, тодорхойлох</a:t>
            </a:r>
            <a:r>
              <a:rPr lang="en-US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mn-MN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байдлаар мэргэжлийн ур чадвараа ахиулаа.</a:t>
            </a:r>
          </a:p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Зөвлөх инженер горилохоор.....................сонгож, судалгаа хийж, үр дүнг та бүхэнд танилцууллаа.</a:t>
            </a:r>
          </a:p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Ийм комиссийн гишүүд та бүхэн миний ..........туршлага..........үндэслэн </a:t>
            </a:r>
            <a:r>
              <a:rPr lang="mn-MN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Зөвлөх</a:t>
            </a: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инженер болгож өгнө үү.</a:t>
            </a:r>
            <a:endParaRPr lang="en-GB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360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649406-676A-C18B-6EDE-74106C293D9B}"/>
              </a:ext>
            </a:extLst>
          </p:cNvPr>
          <p:cNvSpPr txBox="1"/>
          <p:nvPr/>
        </p:nvSpPr>
        <p:spPr>
          <a:xfrm>
            <a:off x="3162300" y="2992984"/>
            <a:ext cx="5867400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mn-MN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АНХААРАЛ ТАВЬСАНД БАЯРЛАЛАА.</a:t>
            </a:r>
          </a:p>
        </p:txBody>
      </p:sp>
    </p:spTree>
    <p:extLst>
      <p:ext uri="{BB962C8B-B14F-4D97-AF65-F5344CB8AC3E}">
        <p14:creationId xmlns:p14="http://schemas.microsoft.com/office/powerpoint/2010/main" val="3718969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0E077-76D4-8749-D4FF-658B36A18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F2781E-E544-7F00-3CEB-81913ECBDDF5}"/>
              </a:ext>
            </a:extLst>
          </p:cNvPr>
          <p:cNvSpPr txBox="1"/>
          <p:nvPr/>
        </p:nvSpPr>
        <p:spPr>
          <a:xfrm>
            <a:off x="2362200" y="1143000"/>
            <a:ext cx="7086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АГУУЛГА:</a:t>
            </a:r>
          </a:p>
          <a:p>
            <a:endParaRPr lang="mn-M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ХУВИЙН ТОВЧ ТАНИЛЦУУЛГА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БҮТЭЭЛ</a:t>
            </a:r>
          </a:p>
          <a:p>
            <a:pPr marL="342900" indent="-342900">
              <a:lnSpc>
                <a:spcPct val="200000"/>
              </a:lnSpc>
              <a:buFontTx/>
              <a:buAutoNum type="arabicPeriod"/>
            </a:pPr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РЕФЕРАТ</a:t>
            </a:r>
          </a:p>
          <a:p>
            <a:pPr>
              <a:tabLst>
                <a:tab pos="396875" algn="l"/>
              </a:tabLst>
            </a:pPr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3.1. Зөвлөх горилох сэдвийн танилцуулга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x-none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Сэдвийн судлагдсан байдал</a:t>
            </a:r>
            <a:r>
              <a:rPr lang="mn-MN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зорилго зэргийг хамтад нь танилцуулна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mn-MN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4488">
              <a:tabLst>
                <a:tab pos="396875" algn="l"/>
              </a:tabLst>
            </a:pPr>
            <a:r>
              <a:rPr lang="x-none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3.2. </a:t>
            </a:r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Сэдвийн дагуу судалгаа хийсэн аргачлалын танилцуулга</a:t>
            </a:r>
            <a:endParaRPr lang="x-none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4488">
              <a:tabLst>
                <a:tab pos="396875" algn="l"/>
              </a:tabLst>
            </a:pPr>
            <a:r>
              <a:rPr lang="x-none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3.3. Судалгаа үр дүн, хэлэлцүүлэг</a:t>
            </a:r>
          </a:p>
          <a:p>
            <a:pPr marL="344488">
              <a:tabLst>
                <a:tab pos="396875" algn="l"/>
              </a:tabLst>
            </a:pPr>
            <a:r>
              <a:rPr lang="x-none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3.4. Санал дүгнэлт</a:t>
            </a:r>
          </a:p>
          <a:p>
            <a:pPr marL="344488">
              <a:tabLst>
                <a:tab pos="396875" algn="l"/>
              </a:tabLst>
            </a:pPr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3.5. </a:t>
            </a:r>
            <a:r>
              <a:rPr lang="x-none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Ашигласан  материал</a:t>
            </a:r>
          </a:p>
          <a:p>
            <a:r>
              <a:rPr lang="mn-M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 ДҮГНЭЛТ</a:t>
            </a:r>
          </a:p>
        </p:txBody>
      </p:sp>
    </p:spTree>
    <p:extLst>
      <p:ext uri="{BB962C8B-B14F-4D97-AF65-F5344CB8AC3E}">
        <p14:creationId xmlns:p14="http://schemas.microsoft.com/office/powerpoint/2010/main" val="3529258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FFCDDE-50D7-8AAE-97A9-EB0627B3CA61}"/>
              </a:ext>
            </a:extLst>
          </p:cNvPr>
          <p:cNvSpPr txBox="1"/>
          <p:nvPr/>
        </p:nvSpPr>
        <p:spPr>
          <a:xfrm>
            <a:off x="1676400" y="882134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НЭГ. ХУВИЙН ТОВЧ ТАНИЛЦУУЛГА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29843B-C19F-78E0-B51A-5FAAEE13847B}"/>
              </a:ext>
            </a:extLst>
          </p:cNvPr>
          <p:cNvSpPr txBox="1"/>
          <p:nvPr/>
        </p:nvSpPr>
        <p:spPr>
          <a:xfrm>
            <a:off x="1828800" y="1218809"/>
            <a:ext cx="8534400" cy="1668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mn-MN" sz="1400" dirty="0">
                <a:latin typeface="Arial" panose="020B0604020202020204" pitchFamily="34" charset="0"/>
                <a:cs typeface="Arial" panose="020B0604020202020204" pitchFamily="34" charset="0"/>
              </a:rPr>
              <a:t>Овог, нэр: 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mn-MN" sz="1400" dirty="0">
                <a:latin typeface="Arial" panose="020B0604020202020204" pitchFamily="34" charset="0"/>
                <a:cs typeface="Arial" panose="020B0604020202020204" pitchFamily="34" charset="0"/>
              </a:rPr>
              <a:t>Мэргэжил: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mn-MN" sz="1400" dirty="0">
                <a:latin typeface="Arial" panose="020B0604020202020204" pitchFamily="34" charset="0"/>
                <a:cs typeface="Arial" panose="020B0604020202020204" pitchFamily="34" charset="0"/>
              </a:rPr>
              <a:t>Ажиллаж буй албан газрын нэр, албан тушаал: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mn-MN" sz="1400" dirty="0">
                <a:latin typeface="Arial" panose="020B0604020202020204" pitchFamily="34" charset="0"/>
                <a:cs typeface="Arial" panose="020B0604020202020204" pitchFamily="34" charset="0"/>
              </a:rPr>
              <a:t>Мэргэшлийн зэрэг.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mn-MN" sz="1400" dirty="0">
                <a:latin typeface="Arial" panose="020B0604020202020204" pitchFamily="34" charset="0"/>
                <a:cs typeface="Arial" panose="020B0604020202020204" pitchFamily="34" charset="0"/>
              </a:rPr>
              <a:t>Ажил эрхлэлт: /хүснэгтээр/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400CA8B-3017-9D3A-5750-4F2FAECB29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922863"/>
              </p:ext>
            </p:extLst>
          </p:nvPr>
        </p:nvGraphicFramePr>
        <p:xfrm>
          <a:off x="1905000" y="3124200"/>
          <a:ext cx="8534400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744">
                  <a:extLst>
                    <a:ext uri="{9D8B030D-6E8A-4147-A177-3AD203B41FA5}">
                      <a16:colId xmlns:a16="http://schemas.microsoft.com/office/drawing/2014/main" val="3211985742"/>
                    </a:ext>
                  </a:extLst>
                </a:gridCol>
                <a:gridCol w="2344056">
                  <a:extLst>
                    <a:ext uri="{9D8B030D-6E8A-4147-A177-3AD203B41FA5}">
                      <a16:colId xmlns:a16="http://schemas.microsoft.com/office/drawing/2014/main" val="470321636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3073559257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813011589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1538367319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3527797629"/>
                    </a:ext>
                  </a:extLst>
                </a:gridCol>
              </a:tblGrid>
              <a:tr h="337820">
                <a:tc rowSpan="2"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Байгууллагын нэр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Албан тушаал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Огноо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Өөрчлөгдсөн шалтгаан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79000584"/>
                  </a:ext>
                </a:extLst>
              </a:tr>
              <a:tr h="337820">
                <a:tc vMerge="1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Ажилд орсон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Ажлаас гарсан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6486621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0126362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8208199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7056904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2062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2993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4B2B26A-53FD-4EA0-558B-83D6C7076A1B}"/>
              </a:ext>
            </a:extLst>
          </p:cNvPr>
          <p:cNvSpPr txBox="1"/>
          <p:nvPr/>
        </p:nvSpPr>
        <p:spPr>
          <a:xfrm>
            <a:off x="1524000" y="741480"/>
            <a:ext cx="746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400" dirty="0">
                <a:latin typeface="Arial" panose="020B0604020202020204" pitchFamily="34" charset="0"/>
                <a:cs typeface="Arial" panose="020B0604020202020204" pitchFamily="34" charset="0"/>
              </a:rPr>
              <a:t>6. Ажил байдлын замнал болон мэргэжил дээшлүүлсэн байдал: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016ACDA-AF98-8840-8AA6-C333483FAAE0}"/>
              </a:ext>
            </a:extLst>
          </p:cNvPr>
          <p:cNvGrpSpPr/>
          <p:nvPr/>
        </p:nvGrpSpPr>
        <p:grpSpPr>
          <a:xfrm>
            <a:off x="1828800" y="1090770"/>
            <a:ext cx="8750868" cy="4896235"/>
            <a:chOff x="-39641" y="2852595"/>
            <a:chExt cx="8972197" cy="268370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A38FF13-8163-95BC-7953-8510848D6584}"/>
                </a:ext>
              </a:extLst>
            </p:cNvPr>
            <p:cNvSpPr/>
            <p:nvPr/>
          </p:nvSpPr>
          <p:spPr>
            <a:xfrm>
              <a:off x="-39641" y="2852595"/>
              <a:ext cx="8950960" cy="253046"/>
            </a:xfrm>
            <a:prstGeom prst="rect">
              <a:avLst/>
            </a:prstGeom>
            <a:solidFill>
              <a:srgbClr val="FFFF00"/>
            </a:solidFill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mn-MN" sz="2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endPara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Down Arrow 34">
              <a:extLst>
                <a:ext uri="{FF2B5EF4-FFF2-40B4-BE49-F238E27FC236}">
                  <a16:creationId xmlns:a16="http://schemas.microsoft.com/office/drawing/2014/main" id="{04F3DC06-897D-2811-6939-73C73482DE8F}"/>
                </a:ext>
              </a:extLst>
            </p:cNvPr>
            <p:cNvSpPr/>
            <p:nvPr/>
          </p:nvSpPr>
          <p:spPr>
            <a:xfrm>
              <a:off x="4163584" y="3287469"/>
              <a:ext cx="544508" cy="342400"/>
            </a:xfrm>
            <a:prstGeom prst="downArrow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EF08BF2-ECC0-ADBD-EA37-170B5C71650E}"/>
                </a:ext>
              </a:extLst>
            </p:cNvPr>
            <p:cNvSpPr/>
            <p:nvPr/>
          </p:nvSpPr>
          <p:spPr>
            <a:xfrm>
              <a:off x="-18404" y="3701946"/>
              <a:ext cx="8950960" cy="253046"/>
            </a:xfrm>
            <a:prstGeom prst="rect">
              <a:avLst/>
            </a:prstGeom>
            <a:solidFill>
              <a:srgbClr val="FFFF00"/>
            </a:solidFill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mn-MN" sz="2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mn-MN" sz="1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2019 онд </a:t>
              </a:r>
              <a:r>
                <a:rPr lang="mn-MN" sz="1400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мэргэшсэн зэрэг СУНГАСАН </a:t>
              </a:r>
              <a:endPara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Down Arrow 36">
              <a:extLst>
                <a:ext uri="{FF2B5EF4-FFF2-40B4-BE49-F238E27FC236}">
                  <a16:creationId xmlns:a16="http://schemas.microsoft.com/office/drawing/2014/main" id="{98A7CA9A-37A8-983E-8B89-17E4514DDAE1}"/>
                </a:ext>
              </a:extLst>
            </p:cNvPr>
            <p:cNvSpPr/>
            <p:nvPr/>
          </p:nvSpPr>
          <p:spPr>
            <a:xfrm>
              <a:off x="4184821" y="4109550"/>
              <a:ext cx="544508" cy="342400"/>
            </a:xfrm>
            <a:prstGeom prst="downArrow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064C29D-2632-265F-B54A-B6D6BB9FFB4F}"/>
                </a:ext>
              </a:extLst>
            </p:cNvPr>
            <p:cNvSpPr/>
            <p:nvPr/>
          </p:nvSpPr>
          <p:spPr>
            <a:xfrm>
              <a:off x="-18404" y="4476224"/>
              <a:ext cx="8950960" cy="253046"/>
            </a:xfrm>
            <a:prstGeom prst="rect">
              <a:avLst/>
            </a:prstGeom>
            <a:solidFill>
              <a:srgbClr val="FFFF00"/>
            </a:solidFill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mn-MN" sz="2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mn-MN" sz="1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2022 онд </a:t>
              </a:r>
              <a:r>
                <a:rPr lang="mn-MN" sz="1400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мэргэшсэн зэрэг </a:t>
              </a:r>
              <a:r>
                <a:rPr lang="mn-MN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СУНГАСАН хугацаагүй</a:t>
              </a:r>
              <a:endPara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Down Arrow 40">
              <a:extLst>
                <a:ext uri="{FF2B5EF4-FFF2-40B4-BE49-F238E27FC236}">
                  <a16:creationId xmlns:a16="http://schemas.microsoft.com/office/drawing/2014/main" id="{24D54322-454F-C17F-83D2-B06335FB56D3}"/>
                </a:ext>
              </a:extLst>
            </p:cNvPr>
            <p:cNvSpPr/>
            <p:nvPr/>
          </p:nvSpPr>
          <p:spPr>
            <a:xfrm>
              <a:off x="4209822" y="4902639"/>
              <a:ext cx="544508" cy="342400"/>
            </a:xfrm>
            <a:prstGeom prst="downArrow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40E7D7C-CB1E-07D5-F9B8-6DC397C7C67E}"/>
                </a:ext>
              </a:extLst>
            </p:cNvPr>
            <p:cNvSpPr/>
            <p:nvPr/>
          </p:nvSpPr>
          <p:spPr>
            <a:xfrm>
              <a:off x="-39641" y="5283252"/>
              <a:ext cx="8950960" cy="253046"/>
            </a:xfrm>
            <a:prstGeom prst="rect">
              <a:avLst/>
            </a:prstGeom>
            <a:solidFill>
              <a:srgbClr val="FFFF00"/>
            </a:solidFill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mn-MN" sz="2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mn-MN" sz="1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</a:t>
              </a:r>
              <a:r>
                <a:rPr lang="en-US" sz="1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mn-MN" sz="1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онд </a:t>
              </a:r>
              <a:r>
                <a:rPr lang="mn-MN" sz="1400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Зөвлөх зэрэг </a:t>
              </a:r>
              <a:r>
                <a:rPr lang="mn-MN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ГОРИЛОХООР  </a:t>
              </a:r>
              <a:endParaRPr lang="en-US" sz="14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D195332-7738-7BAE-CED0-25BAB924502B}"/>
              </a:ext>
            </a:extLst>
          </p:cNvPr>
          <p:cNvSpPr/>
          <p:nvPr/>
        </p:nvSpPr>
        <p:spPr>
          <a:xfrm>
            <a:off x="7010400" y="1960045"/>
            <a:ext cx="30978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n-MN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жил</a:t>
            </a:r>
            <a:r>
              <a:rPr lang="mn-MN" sz="1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mn-MN" sz="1200" dirty="0">
                <a:latin typeface="Arial" panose="020B0604020202020204" pitchFamily="34" charset="0"/>
                <a:cs typeface="Arial" panose="020B0604020202020204" pitchFamily="34" charset="0"/>
              </a:rPr>
              <a:t>................</a:t>
            </a:r>
            <a:r>
              <a:rPr lang="mn-MN" sz="1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ХХК гэх мэт ажилласан байгууллагуудыг бичих</a:t>
            </a:r>
            <a:endParaRPr lang="en-US" sz="12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23F05E-96BC-EA2F-9343-C07BF6FEC25F}"/>
              </a:ext>
            </a:extLst>
          </p:cNvPr>
          <p:cNvSpPr txBox="1"/>
          <p:nvPr/>
        </p:nvSpPr>
        <p:spPr>
          <a:xfrm>
            <a:off x="2621280" y="1164026"/>
            <a:ext cx="45902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онд </a:t>
            </a:r>
            <a:r>
              <a:rPr lang="mn-MN" sz="14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мэргэшсэн зэрэг </a:t>
            </a:r>
            <a:r>
              <a:rPr lang="mn-MN" sz="1400" dirty="0">
                <a:latin typeface="Arial" panose="020B0604020202020204" pitchFamily="34" charset="0"/>
                <a:cs typeface="Arial" panose="020B0604020202020204" pitchFamily="34" charset="0"/>
              </a:rPr>
              <a:t>ГОРИЛСОН</a:t>
            </a:r>
            <a:endParaRPr lang="en-US" sz="1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C7F511-1E60-6EAC-F855-18AADC7A9636}"/>
              </a:ext>
            </a:extLst>
          </p:cNvPr>
          <p:cNvSpPr/>
          <p:nvPr/>
        </p:nvSpPr>
        <p:spPr>
          <a:xfrm>
            <a:off x="7010400" y="3384000"/>
            <a:ext cx="30978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n-MN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жил</a:t>
            </a:r>
            <a:r>
              <a:rPr lang="mn-MN" sz="1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mn-MN" sz="1200" dirty="0">
                <a:latin typeface="Arial" panose="020B0604020202020204" pitchFamily="34" charset="0"/>
                <a:cs typeface="Arial" panose="020B0604020202020204" pitchFamily="34" charset="0"/>
              </a:rPr>
              <a:t>................</a:t>
            </a:r>
            <a:r>
              <a:rPr lang="mn-MN" sz="1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ХХК гэх мэт ажилласан байгууллагуудыг бичих</a:t>
            </a:r>
            <a:endParaRPr lang="en-US" sz="12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364AD6-8025-B1B6-3539-BDE0C8B88291}"/>
              </a:ext>
            </a:extLst>
          </p:cNvPr>
          <p:cNvSpPr/>
          <p:nvPr/>
        </p:nvSpPr>
        <p:spPr>
          <a:xfrm>
            <a:off x="7188490" y="4818700"/>
            <a:ext cx="30978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n-MN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жил</a:t>
            </a:r>
            <a:r>
              <a:rPr lang="mn-MN" sz="1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mn-MN" sz="1200" dirty="0">
                <a:latin typeface="Arial" panose="020B0604020202020204" pitchFamily="34" charset="0"/>
                <a:cs typeface="Arial" panose="020B0604020202020204" pitchFamily="34" charset="0"/>
              </a:rPr>
              <a:t>................</a:t>
            </a:r>
            <a:r>
              <a:rPr lang="mn-MN" sz="1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ХХК гэх мэт ажилласан байгууллагуудыг бичих</a:t>
            </a:r>
            <a:endParaRPr lang="en-US" sz="12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D84B28-C92D-C5CD-F4EF-BDC08F5E1F35}"/>
              </a:ext>
            </a:extLst>
          </p:cNvPr>
          <p:cNvSpPr/>
          <p:nvPr/>
        </p:nvSpPr>
        <p:spPr>
          <a:xfrm>
            <a:off x="2209800" y="1953912"/>
            <a:ext cx="356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Мэргэшүүлэх сургалтуудад хамрагдсан</a:t>
            </a:r>
            <a:endParaRPr lang="en-US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872BAA-A81E-3DAF-E769-91426CCAD1BE}"/>
              </a:ext>
            </a:extLst>
          </p:cNvPr>
          <p:cNvSpPr/>
          <p:nvPr/>
        </p:nvSpPr>
        <p:spPr>
          <a:xfrm>
            <a:off x="2209800" y="3355590"/>
            <a:ext cx="356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Мэргэшүүлэх сургалтуудад хамрагдсан</a:t>
            </a:r>
            <a:endParaRPr lang="en-US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E50BF9-10AA-F6BC-1A42-B3219F8E19C2}"/>
              </a:ext>
            </a:extLst>
          </p:cNvPr>
          <p:cNvSpPr/>
          <p:nvPr/>
        </p:nvSpPr>
        <p:spPr>
          <a:xfrm>
            <a:off x="2286000" y="4841514"/>
            <a:ext cx="356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Мэргэшүүлэх сургалтуудад хамрагдсан</a:t>
            </a:r>
            <a:endParaRPr lang="en-US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807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99F3C0-86DC-47F1-FCD5-A798CD0283CC}"/>
              </a:ext>
            </a:extLst>
          </p:cNvPr>
          <p:cNvSpPr txBox="1"/>
          <p:nvPr/>
        </p:nvSpPr>
        <p:spPr>
          <a:xfrm>
            <a:off x="1676400" y="882134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ХОЁР. БҮТЭЭЛ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2A7143-4C99-4F35-36B4-67B462BB20D6}"/>
              </a:ext>
            </a:extLst>
          </p:cNvPr>
          <p:cNvSpPr txBox="1"/>
          <p:nvPr/>
        </p:nvSpPr>
        <p:spPr>
          <a:xfrm>
            <a:off x="1676400" y="1251467"/>
            <a:ext cx="746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400" dirty="0">
                <a:latin typeface="Arial" panose="020B0604020202020204" pitchFamily="34" charset="0"/>
                <a:cs typeface="Arial" panose="020B0604020202020204" pitchFamily="34" charset="0"/>
              </a:rPr>
              <a:t>Тайлангийн хугацаанд хамаарах бүтээлийн жагсаалт: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1FC95FA-8E5F-7F77-4887-697578E4EE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884546"/>
              </p:ext>
            </p:extLst>
          </p:nvPr>
        </p:nvGraphicFramePr>
        <p:xfrm>
          <a:off x="1744666" y="1631685"/>
          <a:ext cx="8702669" cy="464902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{5202B0CA-FC54-4496-8BCA-5EF66A818D29}</a:tableStyleId>
              </a:tblPr>
              <a:tblGrid>
                <a:gridCol w="301377">
                  <a:extLst>
                    <a:ext uri="{9D8B030D-6E8A-4147-A177-3AD203B41FA5}">
                      <a16:colId xmlns:a16="http://schemas.microsoft.com/office/drawing/2014/main" val="21632923"/>
                    </a:ext>
                  </a:extLst>
                </a:gridCol>
                <a:gridCol w="2452649">
                  <a:extLst>
                    <a:ext uri="{9D8B030D-6E8A-4147-A177-3AD203B41FA5}">
                      <a16:colId xmlns:a16="http://schemas.microsoft.com/office/drawing/2014/main" val="286224796"/>
                    </a:ext>
                  </a:extLst>
                </a:gridCol>
                <a:gridCol w="766709">
                  <a:extLst>
                    <a:ext uri="{9D8B030D-6E8A-4147-A177-3AD203B41FA5}">
                      <a16:colId xmlns:a16="http://schemas.microsoft.com/office/drawing/2014/main" val="1189478794"/>
                    </a:ext>
                  </a:extLst>
                </a:gridCol>
                <a:gridCol w="1516400">
                  <a:extLst>
                    <a:ext uri="{9D8B030D-6E8A-4147-A177-3AD203B41FA5}">
                      <a16:colId xmlns:a16="http://schemas.microsoft.com/office/drawing/2014/main" val="135914831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1904411508"/>
                    </a:ext>
                  </a:extLst>
                </a:gridCol>
                <a:gridCol w="2217734">
                  <a:extLst>
                    <a:ext uri="{9D8B030D-6E8A-4147-A177-3AD203B41FA5}">
                      <a16:colId xmlns:a16="http://schemas.microsoft.com/office/drawing/2014/main" val="3844879460"/>
                    </a:ext>
                  </a:extLst>
                </a:gridCol>
              </a:tblGrid>
              <a:tr h="603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Бүтээлийн</a:t>
                      </a: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нэр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угацаа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аталгаажуулсан</a:t>
                      </a: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байгууллага</a:t>
                      </a: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албан</a:t>
                      </a: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тушаалтан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Гүйцэтгэсэн үүрэг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Тайлбар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89884"/>
                  </a:ext>
                </a:extLst>
              </a:tr>
              <a:tr h="2970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СХД, 20-р 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хороо</a:t>
                      </a: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“</a:t>
                      </a: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................”</a:t>
                      </a: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ХХК-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ийн</a:t>
                      </a: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“....” цогцолбор 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орон</a:t>
                      </a: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сууцны</a:t>
                      </a: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барилга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..................</a:t>
                      </a: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ХХК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Төслийн удирдагч 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n-MN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Ашиглалтанд орсон 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3550817"/>
                  </a:ext>
                </a:extLst>
              </a:tr>
              <a:tr h="2970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СХД, 20-р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хороо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“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................”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ХХК-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ийн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“....” цогцолбор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орон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сууцны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барилга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en-US" sz="13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..................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 ХХК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Техникч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n-MN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Ашиглалтанд орсон 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982632"/>
                  </a:ext>
                </a:extLst>
              </a:tr>
              <a:tr h="4504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СХД, 20-р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хороо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“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................”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ХХК-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ийн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“....” цогцолбор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орон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сууцны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барилга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en-US" sz="13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kumimoji="0" lang="mn-MN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..................</a:t>
                      </a: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 ХХК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Талбайн инженер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Ашиглалтанд орсон 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0896611"/>
                  </a:ext>
                </a:extLst>
              </a:tr>
              <a:tr h="4504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СХД, 20-р хороо, “</a:t>
                      </a:r>
                      <a:r>
                        <a:rPr kumimoji="0" lang="mn-MN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................”</a:t>
                      </a: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ХХК-ийн</a:t>
                      </a:r>
                      <a:r>
                        <a:rPr kumimoji="0" lang="mn-MN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“....” цогцолбор </a:t>
                      </a: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орон сууцны</a:t>
                      </a:r>
                      <a:r>
                        <a:rPr kumimoji="0" lang="mn-MN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барилга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kumimoji="0" lang="mn-MN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..................</a:t>
                      </a: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 ХХК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n-MN" sz="13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ДХАС зураг боловсруулсан г.м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Ашиглалтанд</a:t>
                      </a:r>
                      <a:r>
                        <a:rPr lang="mn-MN" sz="1300" b="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орсон 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8804017"/>
                  </a:ext>
                </a:extLst>
              </a:tr>
              <a:tr h="4504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СХД, 20-р хороо, “</a:t>
                      </a:r>
                      <a:r>
                        <a:rPr kumimoji="0" lang="mn-MN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................”</a:t>
                      </a: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ХХК-ийн</a:t>
                      </a:r>
                      <a:r>
                        <a:rPr kumimoji="0" lang="mn-MN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“....” цогцолбор </a:t>
                      </a: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орон сууцны</a:t>
                      </a:r>
                      <a:r>
                        <a:rPr kumimoji="0" lang="mn-MN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барилга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en-US" sz="13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..................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 ХХК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............................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2"/>
                        </a:rPr>
                        <a:t>Ашиглалтанд</a:t>
                      </a:r>
                      <a:r>
                        <a:rPr lang="mn-MN" sz="1300" b="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2"/>
                        </a:rPr>
                        <a:t> орсон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54789"/>
                  </a:ext>
                </a:extLst>
              </a:tr>
              <a:tr h="603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СХД, 20-р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хороо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“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................”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ХХК-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ийн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“....” цогцолбор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орон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сууцны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барилга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en-US" sz="13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..................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 ХХК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............................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3"/>
                        </a:rPr>
                        <a:t>Баригдаж байгаа,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3"/>
                        </a:rPr>
                        <a:t>Удахгүй</a:t>
                      </a:r>
                      <a:r>
                        <a:rPr lang="mn-MN" sz="1300" b="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3"/>
                        </a:rPr>
                        <a:t> комисс ажиллана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596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7191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6F164E9-73CD-E2AD-59F1-A5C1084AC7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74619"/>
              </p:ext>
            </p:extLst>
          </p:nvPr>
        </p:nvGraphicFramePr>
        <p:xfrm>
          <a:off x="1744672" y="943755"/>
          <a:ext cx="8702670" cy="533613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{5202B0CA-FC54-4496-8BCA-5EF66A818D29}</a:tableStyleId>
              </a:tblPr>
              <a:tblGrid>
                <a:gridCol w="388928">
                  <a:extLst>
                    <a:ext uri="{9D8B030D-6E8A-4147-A177-3AD203B41FA5}">
                      <a16:colId xmlns:a16="http://schemas.microsoft.com/office/drawing/2014/main" val="21632923"/>
                    </a:ext>
                  </a:extLst>
                </a:gridCol>
                <a:gridCol w="2492447">
                  <a:extLst>
                    <a:ext uri="{9D8B030D-6E8A-4147-A177-3AD203B41FA5}">
                      <a16:colId xmlns:a16="http://schemas.microsoft.com/office/drawing/2014/main" val="286224796"/>
                    </a:ext>
                  </a:extLst>
                </a:gridCol>
                <a:gridCol w="914638">
                  <a:extLst>
                    <a:ext uri="{9D8B030D-6E8A-4147-A177-3AD203B41FA5}">
                      <a16:colId xmlns:a16="http://schemas.microsoft.com/office/drawing/2014/main" val="1189478794"/>
                    </a:ext>
                  </a:extLst>
                </a:gridCol>
                <a:gridCol w="1469715">
                  <a:extLst>
                    <a:ext uri="{9D8B030D-6E8A-4147-A177-3AD203B41FA5}">
                      <a16:colId xmlns:a16="http://schemas.microsoft.com/office/drawing/2014/main" val="135914831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142499441"/>
                    </a:ext>
                  </a:extLst>
                </a:gridCol>
                <a:gridCol w="2293942">
                  <a:extLst>
                    <a:ext uri="{9D8B030D-6E8A-4147-A177-3AD203B41FA5}">
                      <a16:colId xmlns:a16="http://schemas.microsoft.com/office/drawing/2014/main" val="3844879460"/>
                    </a:ext>
                  </a:extLst>
                </a:gridCol>
              </a:tblGrid>
              <a:tr h="603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Бүтээлийн</a:t>
                      </a: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нэр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угацаа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аталгаажуулсан</a:t>
                      </a: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байгууллага</a:t>
                      </a: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албан</a:t>
                      </a: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тушаалтан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Гүйцэтгэсэн үүрэг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Тайлбар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89884"/>
                  </a:ext>
                </a:extLst>
              </a:tr>
              <a:tr h="2970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СХД, 20-р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хороо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“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................”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ХХК-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ийн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“....” цогцолбор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орон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сууцны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барилга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2022</a:t>
                      </a:r>
                      <a:endParaRPr lang="en-US" sz="13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kumimoji="0" lang="mn-MN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..................</a:t>
                      </a: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 ХХК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.....................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Ашиглалтанд орсон 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3550817"/>
                  </a:ext>
                </a:extLst>
              </a:tr>
              <a:tr h="450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СХД, 20-р хороо, “</a:t>
                      </a:r>
                      <a:r>
                        <a:rPr kumimoji="0" lang="mn-MN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................”</a:t>
                      </a: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ХХК-ийн</a:t>
                      </a:r>
                      <a:r>
                        <a:rPr kumimoji="0" lang="mn-MN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“....” цогцолбор </a:t>
                      </a: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орон сууцны</a:t>
                      </a:r>
                      <a:r>
                        <a:rPr kumimoji="0" lang="mn-MN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барилга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kumimoji="0" lang="mn-MN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..................</a:t>
                      </a: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 ХХК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.....................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БУА эхлээгүй</a:t>
                      </a:r>
                      <a:endParaRPr lang="mn-MN" sz="1300" b="0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68927"/>
                  </a:ext>
                </a:extLst>
              </a:tr>
              <a:tr h="450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СХД, 20-р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хороо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“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................”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ХХК-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ийн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“....” цогцолбор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орон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сууцны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барилга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</a:t>
                      </a:r>
                      <a:endParaRPr lang="en-US" sz="13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..................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 ХХК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.....................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Баригдаж</a:t>
                      </a:r>
                      <a:r>
                        <a:rPr lang="mn-MN" sz="1300" b="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эхэлж байгаа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0896611"/>
                  </a:ext>
                </a:extLst>
              </a:tr>
              <a:tr h="450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СХД, 20-р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хороо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“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................”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ХХК-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ийн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“....” цогцолбор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орон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сууцны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барилга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</a:t>
                      </a:r>
                      <a:endParaRPr lang="en-US" sz="13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..................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 ХХК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.....................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БУА эхлээгүй</a:t>
                      </a:r>
                      <a:endParaRPr lang="mn-MN" sz="1300" b="0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8804017"/>
                  </a:ext>
                </a:extLst>
              </a:tr>
              <a:tr h="450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СХД, 20-р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хороо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“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................”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ХХК-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ийн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“....” цогцолбор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орон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сууцны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барилга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</a:t>
                      </a:r>
                      <a:endParaRPr lang="en-US" sz="13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..................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 ХХК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.....................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БУА эхлээгүй</a:t>
                      </a:r>
                      <a:endParaRPr lang="mn-MN" sz="1300" b="0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54789"/>
                  </a:ext>
                </a:extLst>
              </a:tr>
              <a:tr h="450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Боловсруулсан норматив баримт бичиг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n-MN" sz="1300" b="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Ажлын хэсгийн гишүүн</a:t>
                      </a: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6216025"/>
                  </a:ext>
                </a:extLst>
              </a:tr>
              <a:tr h="450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3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</a:t>
                      </a: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n-MN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Оюуны бүтээл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3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n-MN" sz="1300" b="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Зохиогч, шүүмж, редактор гэх мэт</a:t>
                      </a: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9120765"/>
                  </a:ext>
                </a:extLst>
              </a:tr>
              <a:tr h="450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3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3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mn-MN" sz="1300" b="0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33326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4541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6552B7-D5E8-DA3E-4195-3AFBD92C6C84}"/>
              </a:ext>
            </a:extLst>
          </p:cNvPr>
          <p:cNvSpPr txBox="1"/>
          <p:nvPr/>
        </p:nvSpPr>
        <p:spPr>
          <a:xfrm>
            <a:off x="1600200" y="838201"/>
            <a:ext cx="746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400" dirty="0">
                <a:latin typeface="Arial" panose="020B0604020202020204" pitchFamily="34" charset="0"/>
                <a:cs typeface="Arial" panose="020B0604020202020204" pitchFamily="34" charset="0"/>
              </a:rPr>
              <a:t>Онцлох бүтээл болон технологийн зургууд: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846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D5163-FBD8-9DA9-AD67-38790F342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738BC9-9D44-3AA4-CA27-17B93C5B2CA4}"/>
              </a:ext>
            </a:extLst>
          </p:cNvPr>
          <p:cNvSpPr txBox="1"/>
          <p:nvPr/>
        </p:nvSpPr>
        <p:spPr>
          <a:xfrm>
            <a:off x="1676400" y="882134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ГУРАВ. РЕФЕРАТ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356B3E-24C4-2F5A-2897-015CF88D6393}"/>
              </a:ext>
            </a:extLst>
          </p:cNvPr>
          <p:cNvSpPr txBox="1"/>
          <p:nvPr/>
        </p:nvSpPr>
        <p:spPr>
          <a:xfrm>
            <a:off x="1663148" y="971261"/>
            <a:ext cx="6907696" cy="560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mn-M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3.1. Зөвлөх горилох сэдвийн танилцуулга</a:t>
            </a:r>
          </a:p>
        </p:txBody>
      </p:sp>
      <p:sp>
        <p:nvSpPr>
          <p:cNvPr id="7" name="正方形/長方形 1">
            <a:extLst>
              <a:ext uri="{FF2B5EF4-FFF2-40B4-BE49-F238E27FC236}">
                <a16:creationId xmlns:a16="http://schemas.microsoft.com/office/drawing/2014/main" id="{F1CED4E7-F56B-F74D-5438-8945C7F7CBCD}"/>
              </a:ext>
            </a:extLst>
          </p:cNvPr>
          <p:cNvSpPr/>
          <p:nvPr/>
        </p:nvSpPr>
        <p:spPr>
          <a:xfrm>
            <a:off x="1663148" y="1536175"/>
            <a:ext cx="8810584" cy="28007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Миний бие ....... сэдвийг сонгоод сэдвийн хүрээнд ...........тооцоо/ судалгаа хийсэн</a:t>
            </a:r>
          </a:p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Ерөнхийдөө............чиглэлийн </a:t>
            </a:r>
            <a:r>
              <a:rPr lang="mn-MN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асуудал нь </a:t>
            </a: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гадаад орнуудад..........</a:t>
            </a:r>
            <a:r>
              <a:rPr lang="mn-MN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гэж судлагдсан </a:t>
            </a: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байна. </a:t>
            </a:r>
          </a:p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Манай улсын хувь энэ чиглэлийн асуудал нь ............. норм дүрэмд ...............гэж тусгагдсан ч ...........талаараа дутагдалтай байна. Иймд ............чиглэлийн асуудлыг ..........замаар судалж өөрийн орны.............нөхцөлд тохируулж..................норм дүрмийг..............байдлаар шинэчилж, .....................асуудлыг судалж........... арга замыг шийдэх нь ............ чухал байна.</a:t>
            </a:r>
          </a:p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Энэ </a:t>
            </a:r>
            <a:r>
              <a:rPr lang="mn-MN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зорилго</a:t>
            </a: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ор..............программаар................тооцоо хийлээ.</a:t>
            </a:r>
          </a:p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Тооцооны </a:t>
            </a:r>
            <a:r>
              <a:rPr lang="mn-MN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үр дүн</a:t>
            </a: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д.....................болох нь ажиглагдлаа. Иймд...............асуудлыг .....................замаар шийдэх боломжтой байна гэж дүгнэлээ. </a:t>
            </a:r>
          </a:p>
          <a:p>
            <a:endParaRPr lang="mn-MN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214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2D1CF-AC9D-82B8-26A1-6FD72EF12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6053C5-C3B1-A625-67B6-C4B9B914B47E}"/>
              </a:ext>
            </a:extLst>
          </p:cNvPr>
          <p:cNvSpPr txBox="1"/>
          <p:nvPr/>
        </p:nvSpPr>
        <p:spPr>
          <a:xfrm>
            <a:off x="1676400" y="882134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ГУРАВ. РЕФЕРАТ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6BC2DC-3E0F-008F-DBB8-CF3EB7C9B830}"/>
              </a:ext>
            </a:extLst>
          </p:cNvPr>
          <p:cNvSpPr txBox="1"/>
          <p:nvPr/>
        </p:nvSpPr>
        <p:spPr>
          <a:xfrm>
            <a:off x="1663148" y="1166842"/>
            <a:ext cx="89286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4488">
              <a:tabLst>
                <a:tab pos="396875" algn="l"/>
              </a:tabLst>
            </a:pPr>
            <a:r>
              <a:rPr lang="mn-M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3.2. Сэдвийн дагуу судалгаа хийсэн аргачлалын танилцуулга</a:t>
            </a:r>
            <a:endParaRPr lang="x-none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正方形/長方形 1">
            <a:extLst>
              <a:ext uri="{FF2B5EF4-FFF2-40B4-BE49-F238E27FC236}">
                <a16:creationId xmlns:a16="http://schemas.microsoft.com/office/drawing/2014/main" id="{D2AF8C2C-8265-19D4-6008-7AB0C6553EB7}"/>
              </a:ext>
            </a:extLst>
          </p:cNvPr>
          <p:cNvSpPr/>
          <p:nvPr/>
        </p:nvSpPr>
        <p:spPr>
          <a:xfrm>
            <a:off x="1663148" y="1536174"/>
            <a:ext cx="8810584" cy="230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............асуудлын хувьд ..................... </a:t>
            </a:r>
            <a:r>
              <a:rPr lang="mn-MN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зорилго</a:t>
            </a: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 .............. програм хангамжаар................ тооцоог .....................хийлээ.</a:t>
            </a:r>
          </a:p>
          <a:p>
            <a:pPr marL="342891" indent="-342891">
              <a:buFont typeface="Wingdings" panose="05000000000000000000" pitchFamily="2" charset="2"/>
              <a:buChar char="v"/>
            </a:pPr>
            <a:r>
              <a:rPr lang="mn-MN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Тооцооны програмд ..................... байдлаар загварчиллаа. Ингэхдээ ..................... парамметрүүдийг .....................гэж өглөө. .....................параметрүүдийг норм дүрэмд .....................заасан байдаг. .....................улсын .....................баримт бичигт .....................заасан байдгийг ....зураг/хүснэгтэд харьцуулан харууллаа. Миний хувьд .....................үзүүлэл/коэффициентийг ................үндэслэлээр ......гэж авсан. Тэгээд .....................судалгааг .....................гэж хийсэн.</a:t>
            </a:r>
          </a:p>
          <a:p>
            <a:endParaRPr lang="mn-MN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04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3498</TotalTime>
  <Words>1090</Words>
  <Application>Microsoft Office PowerPoint</Application>
  <PresentationFormat>Widescreen</PresentationFormat>
  <Paragraphs>177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Mongolian Association of Civil Engineer</cp:lastModifiedBy>
  <cp:revision>145</cp:revision>
  <cp:lastPrinted>2019-03-14T02:41:46Z</cp:lastPrinted>
  <dcterms:created xsi:type="dcterms:W3CDTF">2019-03-13T06:14:27Z</dcterms:created>
  <dcterms:modified xsi:type="dcterms:W3CDTF">2025-10-16T14:29:46Z</dcterms:modified>
</cp:coreProperties>
</file>